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67" r:id="rId5"/>
    <p:sldId id="259" r:id="rId6"/>
    <p:sldId id="260" r:id="rId7"/>
    <p:sldId id="261" r:id="rId8"/>
    <p:sldId id="262" r:id="rId9"/>
    <p:sldId id="263" r:id="rId10"/>
    <p:sldId id="264" r:id="rId11"/>
    <p:sldId id="265" r:id="rId12"/>
    <p:sldId id="266" r:id="rId13"/>
    <p:sldId id="272" r:id="rId14"/>
    <p:sldId id="268" r:id="rId15"/>
    <p:sldId id="269" r:id="rId16"/>
    <p:sldId id="270" r:id="rId17"/>
    <p:sldId id="271"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6106E-6DD2-496A-AC9B-C6AFACFB8983}" type="doc">
      <dgm:prSet loTypeId="urn:microsoft.com/office/officeart/2005/8/layout/radial5" loCatId="cycle" qsTypeId="urn:microsoft.com/office/officeart/2005/8/quickstyle/3d1" qsCatId="3D" csTypeId="urn:microsoft.com/office/officeart/2005/8/colors/colorful4" csCatId="colorful" phldr="1"/>
      <dgm:spPr/>
      <dgm:t>
        <a:bodyPr/>
        <a:lstStyle/>
        <a:p>
          <a:endParaRPr lang="en-US"/>
        </a:p>
      </dgm:t>
    </dgm:pt>
    <dgm:pt modelId="{4E507364-2E92-4E30-B967-ADD265FEFE5B}">
      <dgm:prSet phldrT="[Text]"/>
      <dgm:spPr/>
      <dgm:t>
        <a:bodyPr/>
        <a:lstStyle/>
        <a:p>
          <a:r>
            <a:rPr lang="fa-IR" b="1" dirty="0" smtClean="0">
              <a:solidFill>
                <a:schemeClr val="bg1"/>
              </a:solidFill>
              <a:cs typeface="B Mitra" panose="00000400000000000000" pitchFamily="2" charset="-78"/>
            </a:rPr>
            <a:t>عوامل موثر</a:t>
          </a:r>
          <a:endParaRPr lang="en-US" b="1" dirty="0">
            <a:solidFill>
              <a:schemeClr val="bg1"/>
            </a:solidFill>
            <a:cs typeface="B Mitra" panose="00000400000000000000" pitchFamily="2" charset="-78"/>
          </a:endParaRPr>
        </a:p>
      </dgm:t>
    </dgm:pt>
    <dgm:pt modelId="{AECAF534-A858-4E4B-BC13-DFC3C6AAE3F6}" type="parTrans" cxnId="{D407B6BD-DADA-47D8-8C7D-499B52DC1AAB}">
      <dgm:prSet/>
      <dgm:spPr/>
      <dgm:t>
        <a:bodyPr/>
        <a:lstStyle/>
        <a:p>
          <a:endParaRPr lang="en-US"/>
        </a:p>
      </dgm:t>
    </dgm:pt>
    <dgm:pt modelId="{A7E93AEF-6140-4B2D-88EF-271D2AC6BA51}" type="sibTrans" cxnId="{D407B6BD-DADA-47D8-8C7D-499B52DC1AAB}">
      <dgm:prSet/>
      <dgm:spPr/>
      <dgm:t>
        <a:bodyPr/>
        <a:lstStyle/>
        <a:p>
          <a:endParaRPr lang="en-US"/>
        </a:p>
      </dgm:t>
    </dgm:pt>
    <dgm:pt modelId="{878B34DD-1215-4A9A-8552-6C8F403DBC4C}">
      <dgm:prSet phldrT="[Text]"/>
      <dgm:spPr/>
      <dgm:t>
        <a:bodyPr/>
        <a:lstStyle/>
        <a:p>
          <a:r>
            <a:rPr lang="fa-IR" b="1" dirty="0" smtClean="0">
              <a:solidFill>
                <a:schemeClr val="bg1"/>
              </a:solidFill>
              <a:cs typeface="B Mitra" panose="00000400000000000000" pitchFamily="2" charset="-78"/>
            </a:rPr>
            <a:t>قیمت خود کالا</a:t>
          </a:r>
          <a:endParaRPr lang="en-US" b="1" dirty="0">
            <a:solidFill>
              <a:schemeClr val="bg1"/>
            </a:solidFill>
            <a:cs typeface="B Mitra" panose="00000400000000000000" pitchFamily="2" charset="-78"/>
          </a:endParaRPr>
        </a:p>
      </dgm:t>
    </dgm:pt>
    <dgm:pt modelId="{E2747EF0-E55F-499E-94AD-2D10A0709A2B}" type="parTrans" cxnId="{2B1BFF00-B081-4479-B8EC-9B92D542CFA9}">
      <dgm:prSet/>
      <dgm:spPr/>
      <dgm:t>
        <a:bodyPr/>
        <a:lstStyle/>
        <a:p>
          <a:endParaRPr lang="en-US">
            <a:cs typeface="B Mitra" panose="00000400000000000000" pitchFamily="2" charset="-78"/>
          </a:endParaRPr>
        </a:p>
      </dgm:t>
    </dgm:pt>
    <dgm:pt modelId="{F1FDE385-2CC0-40FD-8090-EB7391A4A1B1}" type="sibTrans" cxnId="{2B1BFF00-B081-4479-B8EC-9B92D542CFA9}">
      <dgm:prSet/>
      <dgm:spPr/>
      <dgm:t>
        <a:bodyPr/>
        <a:lstStyle/>
        <a:p>
          <a:endParaRPr lang="en-US"/>
        </a:p>
      </dgm:t>
    </dgm:pt>
    <dgm:pt modelId="{FC46D9E1-E2D3-4F03-A49A-918CD9421487}">
      <dgm:prSet phldrT="[Text]"/>
      <dgm:spPr/>
      <dgm:t>
        <a:bodyPr/>
        <a:lstStyle/>
        <a:p>
          <a:r>
            <a:rPr lang="fa-IR" b="1" dirty="0" smtClean="0">
              <a:solidFill>
                <a:schemeClr val="bg1"/>
              </a:solidFill>
              <a:cs typeface="B Mitra" panose="00000400000000000000" pitchFamily="2" charset="-78"/>
            </a:rPr>
            <a:t>قیمت نهاده های تولید</a:t>
          </a:r>
          <a:endParaRPr lang="en-US" b="1" dirty="0">
            <a:solidFill>
              <a:schemeClr val="bg1"/>
            </a:solidFill>
            <a:cs typeface="B Mitra" panose="00000400000000000000" pitchFamily="2" charset="-78"/>
          </a:endParaRPr>
        </a:p>
      </dgm:t>
    </dgm:pt>
    <dgm:pt modelId="{301EEA4F-BF7C-4BA1-A8DC-85401C3D761A}" type="parTrans" cxnId="{F541DFEC-2B28-423D-980C-2989E0FFE314}">
      <dgm:prSet/>
      <dgm:spPr/>
      <dgm:t>
        <a:bodyPr/>
        <a:lstStyle/>
        <a:p>
          <a:endParaRPr lang="en-US">
            <a:cs typeface="B Mitra" panose="00000400000000000000" pitchFamily="2" charset="-78"/>
          </a:endParaRPr>
        </a:p>
      </dgm:t>
    </dgm:pt>
    <dgm:pt modelId="{106FD7EC-92D4-4D6F-BD48-EC1E187DC9BA}" type="sibTrans" cxnId="{F541DFEC-2B28-423D-980C-2989E0FFE314}">
      <dgm:prSet/>
      <dgm:spPr/>
      <dgm:t>
        <a:bodyPr/>
        <a:lstStyle/>
        <a:p>
          <a:endParaRPr lang="en-US"/>
        </a:p>
      </dgm:t>
    </dgm:pt>
    <dgm:pt modelId="{701C0F52-6D11-4787-B773-C21E0A8BA693}">
      <dgm:prSet phldrT="[Text]"/>
      <dgm:spPr/>
      <dgm:t>
        <a:bodyPr/>
        <a:lstStyle/>
        <a:p>
          <a:r>
            <a:rPr lang="fa-IR" b="1" dirty="0" smtClean="0">
              <a:solidFill>
                <a:schemeClr val="bg1"/>
              </a:solidFill>
              <a:cs typeface="B Mitra" panose="00000400000000000000" pitchFamily="2" charset="-78"/>
            </a:rPr>
            <a:t>انتظارات</a:t>
          </a:r>
          <a:endParaRPr lang="en-US" b="1" dirty="0">
            <a:solidFill>
              <a:schemeClr val="bg1"/>
            </a:solidFill>
            <a:cs typeface="B Mitra" panose="00000400000000000000" pitchFamily="2" charset="-78"/>
          </a:endParaRPr>
        </a:p>
      </dgm:t>
    </dgm:pt>
    <dgm:pt modelId="{6FAD7B18-0AFF-49CF-9E55-59B4AFB9C32D}" type="parTrans" cxnId="{B2AFD655-33E4-40DD-B593-6B4E6328C329}">
      <dgm:prSet/>
      <dgm:spPr/>
      <dgm:t>
        <a:bodyPr/>
        <a:lstStyle/>
        <a:p>
          <a:endParaRPr lang="en-US">
            <a:cs typeface="B Mitra" panose="00000400000000000000" pitchFamily="2" charset="-78"/>
          </a:endParaRPr>
        </a:p>
      </dgm:t>
    </dgm:pt>
    <dgm:pt modelId="{31BCD5C7-178E-4EB9-8D37-E51509149E76}" type="sibTrans" cxnId="{B2AFD655-33E4-40DD-B593-6B4E6328C329}">
      <dgm:prSet/>
      <dgm:spPr/>
      <dgm:t>
        <a:bodyPr/>
        <a:lstStyle/>
        <a:p>
          <a:endParaRPr lang="en-US"/>
        </a:p>
      </dgm:t>
    </dgm:pt>
    <dgm:pt modelId="{415ED062-8672-49F4-BCFA-A76E4994C30C}">
      <dgm:prSet phldrT="[Text]"/>
      <dgm:spPr/>
      <dgm:t>
        <a:bodyPr/>
        <a:lstStyle/>
        <a:p>
          <a:r>
            <a:rPr lang="fa-IR" b="1" dirty="0" smtClean="0">
              <a:solidFill>
                <a:schemeClr val="bg1"/>
              </a:solidFill>
              <a:cs typeface="B Mitra" panose="00000400000000000000" pitchFamily="2" charset="-78"/>
            </a:rPr>
            <a:t>تکنولوژی</a:t>
          </a:r>
          <a:endParaRPr lang="en-US" b="1" dirty="0">
            <a:solidFill>
              <a:schemeClr val="bg1"/>
            </a:solidFill>
            <a:cs typeface="B Mitra" panose="00000400000000000000" pitchFamily="2" charset="-78"/>
          </a:endParaRPr>
        </a:p>
      </dgm:t>
    </dgm:pt>
    <dgm:pt modelId="{1A13B6E9-9A48-4A44-A386-CB97617C22A1}" type="parTrans" cxnId="{8E62AC0B-2E84-4654-B7E2-36870FE376B1}">
      <dgm:prSet/>
      <dgm:spPr/>
      <dgm:t>
        <a:bodyPr/>
        <a:lstStyle/>
        <a:p>
          <a:endParaRPr lang="en-US">
            <a:cs typeface="B Mitra" panose="00000400000000000000" pitchFamily="2" charset="-78"/>
          </a:endParaRPr>
        </a:p>
      </dgm:t>
    </dgm:pt>
    <dgm:pt modelId="{83AED9F6-D9A7-4A1C-B6AC-4A6EFF86A416}" type="sibTrans" cxnId="{8E62AC0B-2E84-4654-B7E2-36870FE376B1}">
      <dgm:prSet/>
      <dgm:spPr/>
      <dgm:t>
        <a:bodyPr/>
        <a:lstStyle/>
        <a:p>
          <a:endParaRPr lang="en-US"/>
        </a:p>
      </dgm:t>
    </dgm:pt>
    <dgm:pt modelId="{56712BB6-1AB7-4AEF-939A-7498E39DEB42}">
      <dgm:prSet phldrT="[Text]"/>
      <dgm:spPr/>
      <dgm:t>
        <a:bodyPr/>
        <a:lstStyle/>
        <a:p>
          <a:r>
            <a:rPr lang="fa-IR" b="1" dirty="0" smtClean="0">
              <a:solidFill>
                <a:schemeClr val="bg1"/>
              </a:solidFill>
              <a:cs typeface="B Mitra" panose="00000400000000000000" pitchFamily="2" charset="-78"/>
            </a:rPr>
            <a:t>تعداد عرضه کنندگان</a:t>
          </a:r>
          <a:endParaRPr lang="en-US" b="1" dirty="0">
            <a:solidFill>
              <a:schemeClr val="bg1"/>
            </a:solidFill>
            <a:cs typeface="B Mitra" panose="00000400000000000000" pitchFamily="2" charset="-78"/>
          </a:endParaRPr>
        </a:p>
      </dgm:t>
    </dgm:pt>
    <dgm:pt modelId="{AF452E5C-B152-4FE3-95CB-47E538055AF0}" type="parTrans" cxnId="{BC96FA6E-3085-494C-819E-260ACD0ADE4F}">
      <dgm:prSet/>
      <dgm:spPr/>
      <dgm:t>
        <a:bodyPr/>
        <a:lstStyle/>
        <a:p>
          <a:endParaRPr lang="en-US"/>
        </a:p>
      </dgm:t>
    </dgm:pt>
    <dgm:pt modelId="{AB4B8782-42EE-40D5-AE15-AA4D5374C5B0}" type="sibTrans" cxnId="{BC96FA6E-3085-494C-819E-260ACD0ADE4F}">
      <dgm:prSet/>
      <dgm:spPr/>
    </dgm:pt>
    <dgm:pt modelId="{AF31318F-D57B-429A-B50F-DBA063C1ADDD}" type="pres">
      <dgm:prSet presAssocID="{F9F6106E-6DD2-496A-AC9B-C6AFACFB8983}" presName="Name0" presStyleCnt="0">
        <dgm:presLayoutVars>
          <dgm:chMax val="1"/>
          <dgm:dir/>
          <dgm:animLvl val="ctr"/>
          <dgm:resizeHandles val="exact"/>
        </dgm:presLayoutVars>
      </dgm:prSet>
      <dgm:spPr/>
      <dgm:t>
        <a:bodyPr/>
        <a:lstStyle/>
        <a:p>
          <a:endParaRPr lang="en-US"/>
        </a:p>
      </dgm:t>
    </dgm:pt>
    <dgm:pt modelId="{DD6933A8-DAE3-49D1-A634-2D8C74331DB7}" type="pres">
      <dgm:prSet presAssocID="{4E507364-2E92-4E30-B967-ADD265FEFE5B}" presName="centerShape" presStyleLbl="node0" presStyleIdx="0" presStyleCnt="1"/>
      <dgm:spPr/>
      <dgm:t>
        <a:bodyPr/>
        <a:lstStyle/>
        <a:p>
          <a:endParaRPr lang="en-US"/>
        </a:p>
      </dgm:t>
    </dgm:pt>
    <dgm:pt modelId="{2DEC04E3-5900-4586-A815-8A9D93A72400}" type="pres">
      <dgm:prSet presAssocID="{E2747EF0-E55F-499E-94AD-2D10A0709A2B}" presName="parTrans" presStyleLbl="sibTrans2D1" presStyleIdx="0" presStyleCnt="5"/>
      <dgm:spPr/>
      <dgm:t>
        <a:bodyPr/>
        <a:lstStyle/>
        <a:p>
          <a:endParaRPr lang="en-US"/>
        </a:p>
      </dgm:t>
    </dgm:pt>
    <dgm:pt modelId="{DD16E8A7-D429-4114-BDD0-93A5DE73C08D}" type="pres">
      <dgm:prSet presAssocID="{E2747EF0-E55F-499E-94AD-2D10A0709A2B}" presName="connectorText" presStyleLbl="sibTrans2D1" presStyleIdx="0" presStyleCnt="5"/>
      <dgm:spPr/>
      <dgm:t>
        <a:bodyPr/>
        <a:lstStyle/>
        <a:p>
          <a:endParaRPr lang="en-US"/>
        </a:p>
      </dgm:t>
    </dgm:pt>
    <dgm:pt modelId="{D9192F06-9B3E-49D3-B5AA-3DA48895EC96}" type="pres">
      <dgm:prSet presAssocID="{878B34DD-1215-4A9A-8552-6C8F403DBC4C}" presName="node" presStyleLbl="node1" presStyleIdx="0" presStyleCnt="5">
        <dgm:presLayoutVars>
          <dgm:bulletEnabled val="1"/>
        </dgm:presLayoutVars>
      </dgm:prSet>
      <dgm:spPr/>
      <dgm:t>
        <a:bodyPr/>
        <a:lstStyle/>
        <a:p>
          <a:endParaRPr lang="en-US"/>
        </a:p>
      </dgm:t>
    </dgm:pt>
    <dgm:pt modelId="{329F2676-CE65-442E-9EA0-5785FBAF6335}" type="pres">
      <dgm:prSet presAssocID="{301EEA4F-BF7C-4BA1-A8DC-85401C3D761A}" presName="parTrans" presStyleLbl="sibTrans2D1" presStyleIdx="1" presStyleCnt="5"/>
      <dgm:spPr/>
      <dgm:t>
        <a:bodyPr/>
        <a:lstStyle/>
        <a:p>
          <a:endParaRPr lang="en-US"/>
        </a:p>
      </dgm:t>
    </dgm:pt>
    <dgm:pt modelId="{B4C2CF15-E932-413E-A6E2-B8A474E08A23}" type="pres">
      <dgm:prSet presAssocID="{301EEA4F-BF7C-4BA1-A8DC-85401C3D761A}" presName="connectorText" presStyleLbl="sibTrans2D1" presStyleIdx="1" presStyleCnt="5"/>
      <dgm:spPr/>
      <dgm:t>
        <a:bodyPr/>
        <a:lstStyle/>
        <a:p>
          <a:endParaRPr lang="en-US"/>
        </a:p>
      </dgm:t>
    </dgm:pt>
    <dgm:pt modelId="{80706DD0-F36F-4D35-9071-B5C20D3550C1}" type="pres">
      <dgm:prSet presAssocID="{FC46D9E1-E2D3-4F03-A49A-918CD9421487}" presName="node" presStyleLbl="node1" presStyleIdx="1" presStyleCnt="5">
        <dgm:presLayoutVars>
          <dgm:bulletEnabled val="1"/>
        </dgm:presLayoutVars>
      </dgm:prSet>
      <dgm:spPr/>
      <dgm:t>
        <a:bodyPr/>
        <a:lstStyle/>
        <a:p>
          <a:endParaRPr lang="en-US"/>
        </a:p>
      </dgm:t>
    </dgm:pt>
    <dgm:pt modelId="{42F30EAA-6FDD-4A2C-B740-A42D943FA59A}" type="pres">
      <dgm:prSet presAssocID="{6FAD7B18-0AFF-49CF-9E55-59B4AFB9C32D}" presName="parTrans" presStyleLbl="sibTrans2D1" presStyleIdx="2" presStyleCnt="5"/>
      <dgm:spPr/>
      <dgm:t>
        <a:bodyPr/>
        <a:lstStyle/>
        <a:p>
          <a:endParaRPr lang="en-US"/>
        </a:p>
      </dgm:t>
    </dgm:pt>
    <dgm:pt modelId="{F01CB2BF-CFB8-4FF1-83E5-6D51A928C163}" type="pres">
      <dgm:prSet presAssocID="{6FAD7B18-0AFF-49CF-9E55-59B4AFB9C32D}" presName="connectorText" presStyleLbl="sibTrans2D1" presStyleIdx="2" presStyleCnt="5"/>
      <dgm:spPr/>
      <dgm:t>
        <a:bodyPr/>
        <a:lstStyle/>
        <a:p>
          <a:endParaRPr lang="en-US"/>
        </a:p>
      </dgm:t>
    </dgm:pt>
    <dgm:pt modelId="{A9BFB64E-986F-4427-B96B-7416F84A0B40}" type="pres">
      <dgm:prSet presAssocID="{701C0F52-6D11-4787-B773-C21E0A8BA693}" presName="node" presStyleLbl="node1" presStyleIdx="2" presStyleCnt="5">
        <dgm:presLayoutVars>
          <dgm:bulletEnabled val="1"/>
        </dgm:presLayoutVars>
      </dgm:prSet>
      <dgm:spPr/>
      <dgm:t>
        <a:bodyPr/>
        <a:lstStyle/>
        <a:p>
          <a:endParaRPr lang="en-US"/>
        </a:p>
      </dgm:t>
    </dgm:pt>
    <dgm:pt modelId="{794A03AE-B24D-40C0-BD24-2B6F999939B9}" type="pres">
      <dgm:prSet presAssocID="{1A13B6E9-9A48-4A44-A386-CB97617C22A1}" presName="parTrans" presStyleLbl="sibTrans2D1" presStyleIdx="3" presStyleCnt="5"/>
      <dgm:spPr/>
      <dgm:t>
        <a:bodyPr/>
        <a:lstStyle/>
        <a:p>
          <a:endParaRPr lang="en-US"/>
        </a:p>
      </dgm:t>
    </dgm:pt>
    <dgm:pt modelId="{86058364-FF26-4F1C-B16B-13BEC17DF740}" type="pres">
      <dgm:prSet presAssocID="{1A13B6E9-9A48-4A44-A386-CB97617C22A1}" presName="connectorText" presStyleLbl="sibTrans2D1" presStyleIdx="3" presStyleCnt="5"/>
      <dgm:spPr/>
      <dgm:t>
        <a:bodyPr/>
        <a:lstStyle/>
        <a:p>
          <a:endParaRPr lang="en-US"/>
        </a:p>
      </dgm:t>
    </dgm:pt>
    <dgm:pt modelId="{EDBD34E5-9A52-4EE7-83CB-20FDC243A47C}" type="pres">
      <dgm:prSet presAssocID="{415ED062-8672-49F4-BCFA-A76E4994C30C}" presName="node" presStyleLbl="node1" presStyleIdx="3" presStyleCnt="5">
        <dgm:presLayoutVars>
          <dgm:bulletEnabled val="1"/>
        </dgm:presLayoutVars>
      </dgm:prSet>
      <dgm:spPr/>
      <dgm:t>
        <a:bodyPr/>
        <a:lstStyle/>
        <a:p>
          <a:endParaRPr lang="en-US"/>
        </a:p>
      </dgm:t>
    </dgm:pt>
    <dgm:pt modelId="{88CA3347-EC29-4629-B87B-DD181BBD61E2}" type="pres">
      <dgm:prSet presAssocID="{AF452E5C-B152-4FE3-95CB-47E538055AF0}" presName="parTrans" presStyleLbl="sibTrans2D1" presStyleIdx="4" presStyleCnt="5"/>
      <dgm:spPr/>
      <dgm:t>
        <a:bodyPr/>
        <a:lstStyle/>
        <a:p>
          <a:endParaRPr lang="en-US"/>
        </a:p>
      </dgm:t>
    </dgm:pt>
    <dgm:pt modelId="{B6A31D93-D6DE-434E-A993-F855044C8B60}" type="pres">
      <dgm:prSet presAssocID="{AF452E5C-B152-4FE3-95CB-47E538055AF0}" presName="connectorText" presStyleLbl="sibTrans2D1" presStyleIdx="4" presStyleCnt="5"/>
      <dgm:spPr/>
      <dgm:t>
        <a:bodyPr/>
        <a:lstStyle/>
        <a:p>
          <a:endParaRPr lang="en-US"/>
        </a:p>
      </dgm:t>
    </dgm:pt>
    <dgm:pt modelId="{E5BC0FF1-EA02-471B-900F-1A60CF6C1B92}" type="pres">
      <dgm:prSet presAssocID="{56712BB6-1AB7-4AEF-939A-7498E39DEB42}" presName="node" presStyleLbl="node1" presStyleIdx="4" presStyleCnt="5">
        <dgm:presLayoutVars>
          <dgm:bulletEnabled val="1"/>
        </dgm:presLayoutVars>
      </dgm:prSet>
      <dgm:spPr/>
      <dgm:t>
        <a:bodyPr/>
        <a:lstStyle/>
        <a:p>
          <a:endParaRPr lang="en-US"/>
        </a:p>
      </dgm:t>
    </dgm:pt>
  </dgm:ptLst>
  <dgm:cxnLst>
    <dgm:cxn modelId="{10D66B07-E889-4B78-8AA9-73634FD0B289}" type="presOf" srcId="{4E507364-2E92-4E30-B967-ADD265FEFE5B}" destId="{DD6933A8-DAE3-49D1-A634-2D8C74331DB7}" srcOrd="0" destOrd="0" presId="urn:microsoft.com/office/officeart/2005/8/layout/radial5"/>
    <dgm:cxn modelId="{D407B6BD-DADA-47D8-8C7D-499B52DC1AAB}" srcId="{F9F6106E-6DD2-496A-AC9B-C6AFACFB8983}" destId="{4E507364-2E92-4E30-B967-ADD265FEFE5B}" srcOrd="0" destOrd="0" parTransId="{AECAF534-A858-4E4B-BC13-DFC3C6AAE3F6}" sibTransId="{A7E93AEF-6140-4B2D-88EF-271D2AC6BA51}"/>
    <dgm:cxn modelId="{6A0E59CA-D2DC-4300-B8AE-CE54FE957567}" type="presOf" srcId="{1A13B6E9-9A48-4A44-A386-CB97617C22A1}" destId="{86058364-FF26-4F1C-B16B-13BEC17DF740}" srcOrd="1" destOrd="0" presId="urn:microsoft.com/office/officeart/2005/8/layout/radial5"/>
    <dgm:cxn modelId="{FBAA5455-EB6B-46EC-BFD5-E5180FE61014}" type="presOf" srcId="{415ED062-8672-49F4-BCFA-A76E4994C30C}" destId="{EDBD34E5-9A52-4EE7-83CB-20FDC243A47C}" srcOrd="0" destOrd="0" presId="urn:microsoft.com/office/officeart/2005/8/layout/radial5"/>
    <dgm:cxn modelId="{B2AFD655-33E4-40DD-B593-6B4E6328C329}" srcId="{4E507364-2E92-4E30-B967-ADD265FEFE5B}" destId="{701C0F52-6D11-4787-B773-C21E0A8BA693}" srcOrd="2" destOrd="0" parTransId="{6FAD7B18-0AFF-49CF-9E55-59B4AFB9C32D}" sibTransId="{31BCD5C7-178E-4EB9-8D37-E51509149E76}"/>
    <dgm:cxn modelId="{14E4FA3C-29DC-4DF8-A7C4-5CDCAB0645B7}" type="presOf" srcId="{701C0F52-6D11-4787-B773-C21E0A8BA693}" destId="{A9BFB64E-986F-4427-B96B-7416F84A0B40}" srcOrd="0" destOrd="0" presId="urn:microsoft.com/office/officeart/2005/8/layout/radial5"/>
    <dgm:cxn modelId="{83A4B1F1-56C6-4FBC-A084-2B7ACFBAEC71}" type="presOf" srcId="{6FAD7B18-0AFF-49CF-9E55-59B4AFB9C32D}" destId="{42F30EAA-6FDD-4A2C-B740-A42D943FA59A}" srcOrd="0" destOrd="0" presId="urn:microsoft.com/office/officeart/2005/8/layout/radial5"/>
    <dgm:cxn modelId="{7DCC7C3A-4979-44BA-991D-B36A7F131F02}" type="presOf" srcId="{878B34DD-1215-4A9A-8552-6C8F403DBC4C}" destId="{D9192F06-9B3E-49D3-B5AA-3DA48895EC96}" srcOrd="0" destOrd="0" presId="urn:microsoft.com/office/officeart/2005/8/layout/radial5"/>
    <dgm:cxn modelId="{906C619F-B600-448C-A948-C5E0B865A550}" type="presOf" srcId="{1A13B6E9-9A48-4A44-A386-CB97617C22A1}" destId="{794A03AE-B24D-40C0-BD24-2B6F999939B9}" srcOrd="0" destOrd="0" presId="urn:microsoft.com/office/officeart/2005/8/layout/radial5"/>
    <dgm:cxn modelId="{7EA097AD-D85C-48DE-A4F8-4933894974DA}" type="presOf" srcId="{6FAD7B18-0AFF-49CF-9E55-59B4AFB9C32D}" destId="{F01CB2BF-CFB8-4FF1-83E5-6D51A928C163}" srcOrd="1" destOrd="0" presId="urn:microsoft.com/office/officeart/2005/8/layout/radial5"/>
    <dgm:cxn modelId="{0BA2A7E0-1F77-4ECC-819C-7D5D8B838EF7}" type="presOf" srcId="{F9F6106E-6DD2-496A-AC9B-C6AFACFB8983}" destId="{AF31318F-D57B-429A-B50F-DBA063C1ADDD}" srcOrd="0" destOrd="0" presId="urn:microsoft.com/office/officeart/2005/8/layout/radial5"/>
    <dgm:cxn modelId="{E4DEBA26-6351-4818-AC60-6A4FD8D92EF0}" type="presOf" srcId="{AF452E5C-B152-4FE3-95CB-47E538055AF0}" destId="{88CA3347-EC29-4629-B87B-DD181BBD61E2}" srcOrd="0" destOrd="0" presId="urn:microsoft.com/office/officeart/2005/8/layout/radial5"/>
    <dgm:cxn modelId="{CC694FE5-C85D-4488-9700-EC5F0C365DCE}" type="presOf" srcId="{E2747EF0-E55F-499E-94AD-2D10A0709A2B}" destId="{DD16E8A7-D429-4114-BDD0-93A5DE73C08D}" srcOrd="1" destOrd="0" presId="urn:microsoft.com/office/officeart/2005/8/layout/radial5"/>
    <dgm:cxn modelId="{F08EF8EA-6CC6-4C19-9805-D4BCA08F6535}" type="presOf" srcId="{E2747EF0-E55F-499E-94AD-2D10A0709A2B}" destId="{2DEC04E3-5900-4586-A815-8A9D93A72400}" srcOrd="0" destOrd="0" presId="urn:microsoft.com/office/officeart/2005/8/layout/radial5"/>
    <dgm:cxn modelId="{591A380B-B232-40CB-9C45-E68D4FB226F2}" type="presOf" srcId="{301EEA4F-BF7C-4BA1-A8DC-85401C3D761A}" destId="{B4C2CF15-E932-413E-A6E2-B8A474E08A23}" srcOrd="1" destOrd="0" presId="urn:microsoft.com/office/officeart/2005/8/layout/radial5"/>
    <dgm:cxn modelId="{F541DFEC-2B28-423D-980C-2989E0FFE314}" srcId="{4E507364-2E92-4E30-B967-ADD265FEFE5B}" destId="{FC46D9E1-E2D3-4F03-A49A-918CD9421487}" srcOrd="1" destOrd="0" parTransId="{301EEA4F-BF7C-4BA1-A8DC-85401C3D761A}" sibTransId="{106FD7EC-92D4-4D6F-BD48-EC1E187DC9BA}"/>
    <dgm:cxn modelId="{2B1BFF00-B081-4479-B8EC-9B92D542CFA9}" srcId="{4E507364-2E92-4E30-B967-ADD265FEFE5B}" destId="{878B34DD-1215-4A9A-8552-6C8F403DBC4C}" srcOrd="0" destOrd="0" parTransId="{E2747EF0-E55F-499E-94AD-2D10A0709A2B}" sibTransId="{F1FDE385-2CC0-40FD-8090-EB7391A4A1B1}"/>
    <dgm:cxn modelId="{BC96FA6E-3085-494C-819E-260ACD0ADE4F}" srcId="{4E507364-2E92-4E30-B967-ADD265FEFE5B}" destId="{56712BB6-1AB7-4AEF-939A-7498E39DEB42}" srcOrd="4" destOrd="0" parTransId="{AF452E5C-B152-4FE3-95CB-47E538055AF0}" sibTransId="{AB4B8782-42EE-40D5-AE15-AA4D5374C5B0}"/>
    <dgm:cxn modelId="{C9DF3FC1-C8DD-404B-AF79-B8DF3BBB4441}" type="presOf" srcId="{AF452E5C-B152-4FE3-95CB-47E538055AF0}" destId="{B6A31D93-D6DE-434E-A993-F855044C8B60}" srcOrd="1" destOrd="0" presId="urn:microsoft.com/office/officeart/2005/8/layout/radial5"/>
    <dgm:cxn modelId="{2FE87369-2819-470A-ACF9-D140A60402D1}" type="presOf" srcId="{301EEA4F-BF7C-4BA1-A8DC-85401C3D761A}" destId="{329F2676-CE65-442E-9EA0-5785FBAF6335}" srcOrd="0" destOrd="0" presId="urn:microsoft.com/office/officeart/2005/8/layout/radial5"/>
    <dgm:cxn modelId="{FE4E6113-AABF-4F78-B2BE-9E8F03810414}" type="presOf" srcId="{FC46D9E1-E2D3-4F03-A49A-918CD9421487}" destId="{80706DD0-F36F-4D35-9071-B5C20D3550C1}" srcOrd="0" destOrd="0" presId="urn:microsoft.com/office/officeart/2005/8/layout/radial5"/>
    <dgm:cxn modelId="{8E62AC0B-2E84-4654-B7E2-36870FE376B1}" srcId="{4E507364-2E92-4E30-B967-ADD265FEFE5B}" destId="{415ED062-8672-49F4-BCFA-A76E4994C30C}" srcOrd="3" destOrd="0" parTransId="{1A13B6E9-9A48-4A44-A386-CB97617C22A1}" sibTransId="{83AED9F6-D9A7-4A1C-B6AC-4A6EFF86A416}"/>
    <dgm:cxn modelId="{657C1EC6-FFAC-4210-9427-A782C73271D0}" type="presOf" srcId="{56712BB6-1AB7-4AEF-939A-7498E39DEB42}" destId="{E5BC0FF1-EA02-471B-900F-1A60CF6C1B92}" srcOrd="0" destOrd="0" presId="urn:microsoft.com/office/officeart/2005/8/layout/radial5"/>
    <dgm:cxn modelId="{42373C01-AB7C-47C4-B3D3-341D5DF3080C}" type="presParOf" srcId="{AF31318F-D57B-429A-B50F-DBA063C1ADDD}" destId="{DD6933A8-DAE3-49D1-A634-2D8C74331DB7}" srcOrd="0" destOrd="0" presId="urn:microsoft.com/office/officeart/2005/8/layout/radial5"/>
    <dgm:cxn modelId="{591F902E-8A5B-4F1D-9A83-68C58FAFE0E2}" type="presParOf" srcId="{AF31318F-D57B-429A-B50F-DBA063C1ADDD}" destId="{2DEC04E3-5900-4586-A815-8A9D93A72400}" srcOrd="1" destOrd="0" presId="urn:microsoft.com/office/officeart/2005/8/layout/radial5"/>
    <dgm:cxn modelId="{AB132587-744A-4820-9FC4-4FF8D9E6BC01}" type="presParOf" srcId="{2DEC04E3-5900-4586-A815-8A9D93A72400}" destId="{DD16E8A7-D429-4114-BDD0-93A5DE73C08D}" srcOrd="0" destOrd="0" presId="urn:microsoft.com/office/officeart/2005/8/layout/radial5"/>
    <dgm:cxn modelId="{6585A19E-3C62-4EC4-A9DD-39372D28B568}" type="presParOf" srcId="{AF31318F-D57B-429A-B50F-DBA063C1ADDD}" destId="{D9192F06-9B3E-49D3-B5AA-3DA48895EC96}" srcOrd="2" destOrd="0" presId="urn:microsoft.com/office/officeart/2005/8/layout/radial5"/>
    <dgm:cxn modelId="{31085ECA-0D18-471B-A3D7-5C35BD1335E3}" type="presParOf" srcId="{AF31318F-D57B-429A-B50F-DBA063C1ADDD}" destId="{329F2676-CE65-442E-9EA0-5785FBAF6335}" srcOrd="3" destOrd="0" presId="urn:microsoft.com/office/officeart/2005/8/layout/radial5"/>
    <dgm:cxn modelId="{44E55881-8623-423C-BB0E-27F9CB0ECFDA}" type="presParOf" srcId="{329F2676-CE65-442E-9EA0-5785FBAF6335}" destId="{B4C2CF15-E932-413E-A6E2-B8A474E08A23}" srcOrd="0" destOrd="0" presId="urn:microsoft.com/office/officeart/2005/8/layout/radial5"/>
    <dgm:cxn modelId="{5B5C9468-8FAC-40CA-87CD-B1735D191E25}" type="presParOf" srcId="{AF31318F-D57B-429A-B50F-DBA063C1ADDD}" destId="{80706DD0-F36F-4D35-9071-B5C20D3550C1}" srcOrd="4" destOrd="0" presId="urn:microsoft.com/office/officeart/2005/8/layout/radial5"/>
    <dgm:cxn modelId="{6828CA12-C3BF-4974-9B5E-20EAE8588F1C}" type="presParOf" srcId="{AF31318F-D57B-429A-B50F-DBA063C1ADDD}" destId="{42F30EAA-6FDD-4A2C-B740-A42D943FA59A}" srcOrd="5" destOrd="0" presId="urn:microsoft.com/office/officeart/2005/8/layout/radial5"/>
    <dgm:cxn modelId="{F36508BF-9397-4882-877F-2B5B9DF4CD44}" type="presParOf" srcId="{42F30EAA-6FDD-4A2C-B740-A42D943FA59A}" destId="{F01CB2BF-CFB8-4FF1-83E5-6D51A928C163}" srcOrd="0" destOrd="0" presId="urn:microsoft.com/office/officeart/2005/8/layout/radial5"/>
    <dgm:cxn modelId="{BA90D519-230A-46CE-90A4-915FD91DB8BF}" type="presParOf" srcId="{AF31318F-D57B-429A-B50F-DBA063C1ADDD}" destId="{A9BFB64E-986F-4427-B96B-7416F84A0B40}" srcOrd="6" destOrd="0" presId="urn:microsoft.com/office/officeart/2005/8/layout/radial5"/>
    <dgm:cxn modelId="{1D36B9FA-FE22-4F22-B17D-544FB5534A0C}" type="presParOf" srcId="{AF31318F-D57B-429A-B50F-DBA063C1ADDD}" destId="{794A03AE-B24D-40C0-BD24-2B6F999939B9}" srcOrd="7" destOrd="0" presId="urn:microsoft.com/office/officeart/2005/8/layout/radial5"/>
    <dgm:cxn modelId="{E27FC4F0-178F-4E25-8A1F-18A43C69F291}" type="presParOf" srcId="{794A03AE-B24D-40C0-BD24-2B6F999939B9}" destId="{86058364-FF26-4F1C-B16B-13BEC17DF740}" srcOrd="0" destOrd="0" presId="urn:microsoft.com/office/officeart/2005/8/layout/radial5"/>
    <dgm:cxn modelId="{CEE14EFB-2708-48AB-BEA2-BC8F3C46D426}" type="presParOf" srcId="{AF31318F-D57B-429A-B50F-DBA063C1ADDD}" destId="{EDBD34E5-9A52-4EE7-83CB-20FDC243A47C}" srcOrd="8" destOrd="0" presId="urn:microsoft.com/office/officeart/2005/8/layout/radial5"/>
    <dgm:cxn modelId="{776263B0-DF80-45C9-98D9-32388002E5AB}" type="presParOf" srcId="{AF31318F-D57B-429A-B50F-DBA063C1ADDD}" destId="{88CA3347-EC29-4629-B87B-DD181BBD61E2}" srcOrd="9" destOrd="0" presId="urn:microsoft.com/office/officeart/2005/8/layout/radial5"/>
    <dgm:cxn modelId="{DFB5319B-DC93-4724-9E18-CF7C5B7BDEEB}" type="presParOf" srcId="{88CA3347-EC29-4629-B87B-DD181BBD61E2}" destId="{B6A31D93-D6DE-434E-A993-F855044C8B60}" srcOrd="0" destOrd="0" presId="urn:microsoft.com/office/officeart/2005/8/layout/radial5"/>
    <dgm:cxn modelId="{12D9593A-D9C4-4D04-A0CF-133D6F49131E}" type="presParOf" srcId="{AF31318F-D57B-429A-B50F-DBA063C1ADDD}" destId="{E5BC0FF1-EA02-471B-900F-1A60CF6C1B92}"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933A8-DAE3-49D1-A634-2D8C74331DB7}">
      <dsp:nvSpPr>
        <dsp:cNvPr id="0" name=""/>
        <dsp:cNvSpPr/>
      </dsp:nvSpPr>
      <dsp:spPr>
        <a:xfrm>
          <a:off x="5386496" y="1874983"/>
          <a:ext cx="1336276" cy="1336276"/>
        </a:xfrm>
        <a:prstGeom prst="ellipse">
          <a:avLst/>
        </a:prstGeom>
        <a:gradFill rotWithShape="0">
          <a:gsLst>
            <a:gs pos="0">
              <a:schemeClr val="accent3">
                <a:hueOff val="0"/>
                <a:satOff val="0"/>
                <a:lumOff val="0"/>
                <a:alphaOff val="0"/>
                <a:tint val="94000"/>
                <a:satMod val="103000"/>
                <a:lumMod val="102000"/>
              </a:schemeClr>
            </a:gs>
            <a:gs pos="50000">
              <a:schemeClr val="accent3">
                <a:hueOff val="0"/>
                <a:satOff val="0"/>
                <a:lumOff val="0"/>
                <a:alphaOff val="0"/>
                <a:shade val="100000"/>
                <a:satMod val="110000"/>
                <a:lumMod val="100000"/>
              </a:schemeClr>
            </a:gs>
            <a:gs pos="100000">
              <a:schemeClr val="accent3">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dirty="0" smtClean="0">
              <a:solidFill>
                <a:schemeClr val="bg1"/>
              </a:solidFill>
              <a:cs typeface="B Mitra" panose="00000400000000000000" pitchFamily="2" charset="-78"/>
            </a:rPr>
            <a:t>عوامل موثر</a:t>
          </a:r>
          <a:endParaRPr lang="en-US" sz="2500" b="1" kern="1200" dirty="0">
            <a:solidFill>
              <a:schemeClr val="bg1"/>
            </a:solidFill>
            <a:cs typeface="B Mitra" panose="00000400000000000000" pitchFamily="2" charset="-78"/>
          </a:endParaRPr>
        </a:p>
      </dsp:txBody>
      <dsp:txXfrm>
        <a:off x="5582189" y="2070676"/>
        <a:ext cx="944890" cy="944890"/>
      </dsp:txXfrm>
    </dsp:sp>
    <dsp:sp modelId="{2DEC04E3-5900-4586-A815-8A9D93A72400}">
      <dsp:nvSpPr>
        <dsp:cNvPr id="0" name=""/>
        <dsp:cNvSpPr/>
      </dsp:nvSpPr>
      <dsp:spPr>
        <a:xfrm rot="16200000">
          <a:off x="5912711" y="1388069"/>
          <a:ext cx="283846" cy="454334"/>
        </a:xfrm>
        <a:prstGeom prst="rightArrow">
          <a:avLst>
            <a:gd name="adj1" fmla="val 60000"/>
            <a:gd name="adj2" fmla="val 50000"/>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cs typeface="B Mitra" panose="00000400000000000000" pitchFamily="2" charset="-78"/>
          </a:endParaRPr>
        </a:p>
      </dsp:txBody>
      <dsp:txXfrm>
        <a:off x="5955288" y="1521513"/>
        <a:ext cx="198692" cy="272600"/>
      </dsp:txXfrm>
    </dsp:sp>
    <dsp:sp modelId="{D9192F06-9B3E-49D3-B5AA-3DA48895EC96}">
      <dsp:nvSpPr>
        <dsp:cNvPr id="0" name=""/>
        <dsp:cNvSpPr/>
      </dsp:nvSpPr>
      <dsp:spPr>
        <a:xfrm>
          <a:off x="5386496" y="3146"/>
          <a:ext cx="1336276" cy="1336276"/>
        </a:xfrm>
        <a:prstGeom prst="ellipse">
          <a:avLst/>
        </a:prstGeom>
        <a:gradFill rotWithShape="0">
          <a:gsLst>
            <a:gs pos="0">
              <a:schemeClr val="accent4">
                <a:hueOff val="0"/>
                <a:satOff val="0"/>
                <a:lumOff val="0"/>
                <a:alphaOff val="0"/>
                <a:tint val="94000"/>
                <a:satMod val="103000"/>
                <a:lumMod val="102000"/>
              </a:schemeClr>
            </a:gs>
            <a:gs pos="50000">
              <a:schemeClr val="accent4">
                <a:hueOff val="0"/>
                <a:satOff val="0"/>
                <a:lumOff val="0"/>
                <a:alphaOff val="0"/>
                <a:shade val="100000"/>
                <a:satMod val="110000"/>
                <a:lumMod val="100000"/>
              </a:schemeClr>
            </a:gs>
            <a:gs pos="100000">
              <a:schemeClr val="accent4">
                <a:hueOff val="0"/>
                <a:satOff val="0"/>
                <a:lumOff val="0"/>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b="1" kern="1200" dirty="0" smtClean="0">
              <a:solidFill>
                <a:schemeClr val="bg1"/>
              </a:solidFill>
              <a:cs typeface="B Mitra" panose="00000400000000000000" pitchFamily="2" charset="-78"/>
            </a:rPr>
            <a:t>قیمت خود کالا</a:t>
          </a:r>
          <a:endParaRPr lang="en-US" sz="1700" b="1" kern="1200" dirty="0">
            <a:solidFill>
              <a:schemeClr val="bg1"/>
            </a:solidFill>
            <a:cs typeface="B Mitra" panose="00000400000000000000" pitchFamily="2" charset="-78"/>
          </a:endParaRPr>
        </a:p>
      </dsp:txBody>
      <dsp:txXfrm>
        <a:off x="5582189" y="198839"/>
        <a:ext cx="944890" cy="944890"/>
      </dsp:txXfrm>
    </dsp:sp>
    <dsp:sp modelId="{329F2676-CE65-442E-9EA0-5785FBAF6335}">
      <dsp:nvSpPr>
        <dsp:cNvPr id="0" name=""/>
        <dsp:cNvSpPr/>
      </dsp:nvSpPr>
      <dsp:spPr>
        <a:xfrm rot="20520000">
          <a:off x="6795182" y="2029222"/>
          <a:ext cx="283846" cy="454334"/>
        </a:xfrm>
        <a:prstGeom prst="rightArrow">
          <a:avLst>
            <a:gd name="adj1" fmla="val 60000"/>
            <a:gd name="adj2" fmla="val 50000"/>
          </a:avLst>
        </a:prstGeom>
        <a:gradFill rotWithShape="0">
          <a:gsLst>
            <a:gs pos="0">
              <a:schemeClr val="accent4">
                <a:hueOff val="2006651"/>
                <a:satOff val="-7667"/>
                <a:lumOff val="-784"/>
                <a:alphaOff val="0"/>
                <a:tint val="94000"/>
                <a:satMod val="103000"/>
                <a:lumMod val="102000"/>
              </a:schemeClr>
            </a:gs>
            <a:gs pos="50000">
              <a:schemeClr val="accent4">
                <a:hueOff val="2006651"/>
                <a:satOff val="-7667"/>
                <a:lumOff val="-784"/>
                <a:alphaOff val="0"/>
                <a:shade val="100000"/>
                <a:satMod val="110000"/>
                <a:lumMod val="100000"/>
              </a:schemeClr>
            </a:gs>
            <a:gs pos="100000">
              <a:schemeClr val="accent4">
                <a:hueOff val="2006651"/>
                <a:satOff val="-7667"/>
                <a:lumOff val="-784"/>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cs typeface="B Mitra" panose="00000400000000000000" pitchFamily="2" charset="-78"/>
          </a:endParaRPr>
        </a:p>
      </dsp:txBody>
      <dsp:txXfrm>
        <a:off x="6797266" y="2133246"/>
        <a:ext cx="198692" cy="272600"/>
      </dsp:txXfrm>
    </dsp:sp>
    <dsp:sp modelId="{80706DD0-F36F-4D35-9071-B5C20D3550C1}">
      <dsp:nvSpPr>
        <dsp:cNvPr id="0" name=""/>
        <dsp:cNvSpPr/>
      </dsp:nvSpPr>
      <dsp:spPr>
        <a:xfrm>
          <a:off x="7166718" y="1296553"/>
          <a:ext cx="1336276" cy="1336276"/>
        </a:xfrm>
        <a:prstGeom prst="ellipse">
          <a:avLst/>
        </a:prstGeom>
        <a:gradFill rotWithShape="0">
          <a:gsLst>
            <a:gs pos="0">
              <a:schemeClr val="accent4">
                <a:hueOff val="2006651"/>
                <a:satOff val="-7667"/>
                <a:lumOff val="-784"/>
                <a:alphaOff val="0"/>
                <a:tint val="94000"/>
                <a:satMod val="103000"/>
                <a:lumMod val="102000"/>
              </a:schemeClr>
            </a:gs>
            <a:gs pos="50000">
              <a:schemeClr val="accent4">
                <a:hueOff val="2006651"/>
                <a:satOff val="-7667"/>
                <a:lumOff val="-784"/>
                <a:alphaOff val="0"/>
                <a:shade val="100000"/>
                <a:satMod val="110000"/>
                <a:lumMod val="100000"/>
              </a:schemeClr>
            </a:gs>
            <a:gs pos="100000">
              <a:schemeClr val="accent4">
                <a:hueOff val="2006651"/>
                <a:satOff val="-7667"/>
                <a:lumOff val="-784"/>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b="1" kern="1200" dirty="0" smtClean="0">
              <a:solidFill>
                <a:schemeClr val="bg1"/>
              </a:solidFill>
              <a:cs typeface="B Mitra" panose="00000400000000000000" pitchFamily="2" charset="-78"/>
            </a:rPr>
            <a:t>قیمت نهاده های تولید</a:t>
          </a:r>
          <a:endParaRPr lang="en-US" sz="1700" b="1" kern="1200" dirty="0">
            <a:solidFill>
              <a:schemeClr val="bg1"/>
            </a:solidFill>
            <a:cs typeface="B Mitra" panose="00000400000000000000" pitchFamily="2" charset="-78"/>
          </a:endParaRPr>
        </a:p>
      </dsp:txBody>
      <dsp:txXfrm>
        <a:off x="7362411" y="1492246"/>
        <a:ext cx="944890" cy="944890"/>
      </dsp:txXfrm>
    </dsp:sp>
    <dsp:sp modelId="{42F30EAA-6FDD-4A2C-B740-A42D943FA59A}">
      <dsp:nvSpPr>
        <dsp:cNvPr id="0" name=""/>
        <dsp:cNvSpPr/>
      </dsp:nvSpPr>
      <dsp:spPr>
        <a:xfrm rot="3240000">
          <a:off x="6458108" y="3066628"/>
          <a:ext cx="283846" cy="454334"/>
        </a:xfrm>
        <a:prstGeom prst="rightArrow">
          <a:avLst>
            <a:gd name="adj1" fmla="val 60000"/>
            <a:gd name="adj2" fmla="val 50000"/>
          </a:avLst>
        </a:prstGeom>
        <a:gradFill rotWithShape="0">
          <a:gsLst>
            <a:gs pos="0">
              <a:schemeClr val="accent4">
                <a:hueOff val="4013302"/>
                <a:satOff val="-15334"/>
                <a:lumOff val="-1568"/>
                <a:alphaOff val="0"/>
                <a:tint val="94000"/>
                <a:satMod val="103000"/>
                <a:lumMod val="102000"/>
              </a:schemeClr>
            </a:gs>
            <a:gs pos="50000">
              <a:schemeClr val="accent4">
                <a:hueOff val="4013302"/>
                <a:satOff val="-15334"/>
                <a:lumOff val="-1568"/>
                <a:alphaOff val="0"/>
                <a:shade val="100000"/>
                <a:satMod val="110000"/>
                <a:lumMod val="100000"/>
              </a:schemeClr>
            </a:gs>
            <a:gs pos="100000">
              <a:schemeClr val="accent4">
                <a:hueOff val="4013302"/>
                <a:satOff val="-15334"/>
                <a:lumOff val="-1568"/>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cs typeface="B Mitra" panose="00000400000000000000" pitchFamily="2" charset="-78"/>
          </a:endParaRPr>
        </a:p>
      </dsp:txBody>
      <dsp:txXfrm>
        <a:off x="6475659" y="3123049"/>
        <a:ext cx="198692" cy="272600"/>
      </dsp:txXfrm>
    </dsp:sp>
    <dsp:sp modelId="{A9BFB64E-986F-4427-B96B-7416F84A0B40}">
      <dsp:nvSpPr>
        <dsp:cNvPr id="0" name=""/>
        <dsp:cNvSpPr/>
      </dsp:nvSpPr>
      <dsp:spPr>
        <a:xfrm>
          <a:off x="6486733" y="3389330"/>
          <a:ext cx="1336276" cy="1336276"/>
        </a:xfrm>
        <a:prstGeom prst="ellipse">
          <a:avLst/>
        </a:prstGeom>
        <a:gradFill rotWithShape="0">
          <a:gsLst>
            <a:gs pos="0">
              <a:schemeClr val="accent4">
                <a:hueOff val="4013302"/>
                <a:satOff val="-15334"/>
                <a:lumOff val="-1568"/>
                <a:alphaOff val="0"/>
                <a:tint val="94000"/>
                <a:satMod val="103000"/>
                <a:lumMod val="102000"/>
              </a:schemeClr>
            </a:gs>
            <a:gs pos="50000">
              <a:schemeClr val="accent4">
                <a:hueOff val="4013302"/>
                <a:satOff val="-15334"/>
                <a:lumOff val="-1568"/>
                <a:alphaOff val="0"/>
                <a:shade val="100000"/>
                <a:satMod val="110000"/>
                <a:lumMod val="100000"/>
              </a:schemeClr>
            </a:gs>
            <a:gs pos="100000">
              <a:schemeClr val="accent4">
                <a:hueOff val="4013302"/>
                <a:satOff val="-15334"/>
                <a:lumOff val="-1568"/>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b="1" kern="1200" dirty="0" smtClean="0">
              <a:solidFill>
                <a:schemeClr val="bg1"/>
              </a:solidFill>
              <a:cs typeface="B Mitra" panose="00000400000000000000" pitchFamily="2" charset="-78"/>
            </a:rPr>
            <a:t>انتظارات</a:t>
          </a:r>
          <a:endParaRPr lang="en-US" sz="1700" b="1" kern="1200" dirty="0">
            <a:solidFill>
              <a:schemeClr val="bg1"/>
            </a:solidFill>
            <a:cs typeface="B Mitra" panose="00000400000000000000" pitchFamily="2" charset="-78"/>
          </a:endParaRPr>
        </a:p>
      </dsp:txBody>
      <dsp:txXfrm>
        <a:off x="6682426" y="3585023"/>
        <a:ext cx="944890" cy="944890"/>
      </dsp:txXfrm>
    </dsp:sp>
    <dsp:sp modelId="{794A03AE-B24D-40C0-BD24-2B6F999939B9}">
      <dsp:nvSpPr>
        <dsp:cNvPr id="0" name=""/>
        <dsp:cNvSpPr/>
      </dsp:nvSpPr>
      <dsp:spPr>
        <a:xfrm rot="7560000">
          <a:off x="5367314" y="3066628"/>
          <a:ext cx="283846" cy="454334"/>
        </a:xfrm>
        <a:prstGeom prst="rightArrow">
          <a:avLst>
            <a:gd name="adj1" fmla="val 60000"/>
            <a:gd name="adj2" fmla="val 50000"/>
          </a:avLst>
        </a:prstGeom>
        <a:gradFill rotWithShape="0">
          <a:gsLst>
            <a:gs pos="0">
              <a:schemeClr val="accent4">
                <a:hueOff val="6019952"/>
                <a:satOff val="-23000"/>
                <a:lumOff val="-2353"/>
                <a:alphaOff val="0"/>
                <a:tint val="94000"/>
                <a:satMod val="103000"/>
                <a:lumMod val="102000"/>
              </a:schemeClr>
            </a:gs>
            <a:gs pos="50000">
              <a:schemeClr val="accent4">
                <a:hueOff val="6019952"/>
                <a:satOff val="-23000"/>
                <a:lumOff val="-2353"/>
                <a:alphaOff val="0"/>
                <a:shade val="100000"/>
                <a:satMod val="110000"/>
                <a:lumMod val="100000"/>
              </a:schemeClr>
            </a:gs>
            <a:gs pos="100000">
              <a:schemeClr val="accent4">
                <a:hueOff val="6019952"/>
                <a:satOff val="-23000"/>
                <a:lumOff val="-2353"/>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cs typeface="B Mitra" panose="00000400000000000000" pitchFamily="2" charset="-78"/>
          </a:endParaRPr>
        </a:p>
      </dsp:txBody>
      <dsp:txXfrm rot="10800000">
        <a:off x="5434917" y="3123049"/>
        <a:ext cx="198692" cy="272600"/>
      </dsp:txXfrm>
    </dsp:sp>
    <dsp:sp modelId="{EDBD34E5-9A52-4EE7-83CB-20FDC243A47C}">
      <dsp:nvSpPr>
        <dsp:cNvPr id="0" name=""/>
        <dsp:cNvSpPr/>
      </dsp:nvSpPr>
      <dsp:spPr>
        <a:xfrm>
          <a:off x="4286258" y="3389330"/>
          <a:ext cx="1336276" cy="1336276"/>
        </a:xfrm>
        <a:prstGeom prst="ellipse">
          <a:avLst/>
        </a:prstGeom>
        <a:gradFill rotWithShape="0">
          <a:gsLst>
            <a:gs pos="0">
              <a:schemeClr val="accent4">
                <a:hueOff val="6019952"/>
                <a:satOff val="-23000"/>
                <a:lumOff val="-2353"/>
                <a:alphaOff val="0"/>
                <a:tint val="94000"/>
                <a:satMod val="103000"/>
                <a:lumMod val="102000"/>
              </a:schemeClr>
            </a:gs>
            <a:gs pos="50000">
              <a:schemeClr val="accent4">
                <a:hueOff val="6019952"/>
                <a:satOff val="-23000"/>
                <a:lumOff val="-2353"/>
                <a:alphaOff val="0"/>
                <a:shade val="100000"/>
                <a:satMod val="110000"/>
                <a:lumMod val="100000"/>
              </a:schemeClr>
            </a:gs>
            <a:gs pos="100000">
              <a:schemeClr val="accent4">
                <a:hueOff val="6019952"/>
                <a:satOff val="-23000"/>
                <a:lumOff val="-2353"/>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b="1" kern="1200" dirty="0" smtClean="0">
              <a:solidFill>
                <a:schemeClr val="bg1"/>
              </a:solidFill>
              <a:cs typeface="B Mitra" panose="00000400000000000000" pitchFamily="2" charset="-78"/>
            </a:rPr>
            <a:t>تکنولوژی</a:t>
          </a:r>
          <a:endParaRPr lang="en-US" sz="1700" b="1" kern="1200" dirty="0">
            <a:solidFill>
              <a:schemeClr val="bg1"/>
            </a:solidFill>
            <a:cs typeface="B Mitra" panose="00000400000000000000" pitchFamily="2" charset="-78"/>
          </a:endParaRPr>
        </a:p>
      </dsp:txBody>
      <dsp:txXfrm>
        <a:off x="4481951" y="3585023"/>
        <a:ext cx="944890" cy="944890"/>
      </dsp:txXfrm>
    </dsp:sp>
    <dsp:sp modelId="{88CA3347-EC29-4629-B87B-DD181BBD61E2}">
      <dsp:nvSpPr>
        <dsp:cNvPr id="0" name=""/>
        <dsp:cNvSpPr/>
      </dsp:nvSpPr>
      <dsp:spPr>
        <a:xfrm rot="11880000">
          <a:off x="5030240" y="2029222"/>
          <a:ext cx="283846" cy="454334"/>
        </a:xfrm>
        <a:prstGeom prst="rightArrow">
          <a:avLst>
            <a:gd name="adj1" fmla="val 60000"/>
            <a:gd name="adj2" fmla="val 50000"/>
          </a:avLst>
        </a:prstGeom>
        <a:gradFill rotWithShape="0">
          <a:gsLst>
            <a:gs pos="0">
              <a:schemeClr val="accent4">
                <a:hueOff val="8026603"/>
                <a:satOff val="-30667"/>
                <a:lumOff val="-3137"/>
                <a:alphaOff val="0"/>
                <a:tint val="94000"/>
                <a:satMod val="103000"/>
                <a:lumMod val="102000"/>
              </a:schemeClr>
            </a:gs>
            <a:gs pos="50000">
              <a:schemeClr val="accent4">
                <a:hueOff val="8026603"/>
                <a:satOff val="-30667"/>
                <a:lumOff val="-3137"/>
                <a:alphaOff val="0"/>
                <a:shade val="100000"/>
                <a:satMod val="110000"/>
                <a:lumMod val="100000"/>
              </a:schemeClr>
            </a:gs>
            <a:gs pos="100000">
              <a:schemeClr val="accent4">
                <a:hueOff val="8026603"/>
                <a:satOff val="-30667"/>
                <a:lumOff val="-3137"/>
                <a:alphaOff val="0"/>
                <a:shade val="78000"/>
                <a:satMod val="120000"/>
                <a:lumMod val="99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5113310" y="2133246"/>
        <a:ext cx="198692" cy="272600"/>
      </dsp:txXfrm>
    </dsp:sp>
    <dsp:sp modelId="{E5BC0FF1-EA02-471B-900F-1A60CF6C1B92}">
      <dsp:nvSpPr>
        <dsp:cNvPr id="0" name=""/>
        <dsp:cNvSpPr/>
      </dsp:nvSpPr>
      <dsp:spPr>
        <a:xfrm>
          <a:off x="3606274" y="1296553"/>
          <a:ext cx="1336276" cy="1336276"/>
        </a:xfrm>
        <a:prstGeom prst="ellipse">
          <a:avLst/>
        </a:prstGeom>
        <a:gradFill rotWithShape="0">
          <a:gsLst>
            <a:gs pos="0">
              <a:schemeClr val="accent4">
                <a:hueOff val="8026603"/>
                <a:satOff val="-30667"/>
                <a:lumOff val="-3137"/>
                <a:alphaOff val="0"/>
                <a:tint val="94000"/>
                <a:satMod val="103000"/>
                <a:lumMod val="102000"/>
              </a:schemeClr>
            </a:gs>
            <a:gs pos="50000">
              <a:schemeClr val="accent4">
                <a:hueOff val="8026603"/>
                <a:satOff val="-30667"/>
                <a:lumOff val="-3137"/>
                <a:alphaOff val="0"/>
                <a:shade val="100000"/>
                <a:satMod val="110000"/>
                <a:lumMod val="100000"/>
              </a:schemeClr>
            </a:gs>
            <a:gs pos="100000">
              <a:schemeClr val="accent4">
                <a:hueOff val="8026603"/>
                <a:satOff val="-30667"/>
                <a:lumOff val="-3137"/>
                <a:alphaOff val="0"/>
                <a:shade val="78000"/>
                <a:satMod val="120000"/>
                <a:lumMod val="99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fa-IR" sz="1700" b="1" kern="1200" dirty="0" smtClean="0">
              <a:solidFill>
                <a:schemeClr val="bg1"/>
              </a:solidFill>
              <a:cs typeface="B Mitra" panose="00000400000000000000" pitchFamily="2" charset="-78"/>
            </a:rPr>
            <a:t>تعداد عرضه کنندگان</a:t>
          </a:r>
          <a:endParaRPr lang="en-US" sz="1700" b="1" kern="1200" dirty="0">
            <a:solidFill>
              <a:schemeClr val="bg1"/>
            </a:solidFill>
            <a:cs typeface="B Mitra" panose="00000400000000000000" pitchFamily="2" charset="-78"/>
          </a:endParaRPr>
        </a:p>
      </dsp:txBody>
      <dsp:txXfrm>
        <a:off x="3801967" y="1492246"/>
        <a:ext cx="944890" cy="94489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E1CA2D-5D1C-4D90-99B9-A9036D1F617C}"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377331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2695280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4169745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53F051C-5306-4CDB-8EA5-65C8E73B0349}"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24440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446184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2E1CA2D-5D1C-4D90-99B9-A9036D1F617C}"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3161607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2E1CA2D-5D1C-4D90-99B9-A9036D1F617C}"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1340558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1CA2D-5D1C-4D90-99B9-A9036D1F617C}"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4040541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22E1CA2D-5D1C-4D90-99B9-A9036D1F617C}" type="datetimeFigureOut">
              <a:rPr lang="en-US" smtClean="0"/>
              <a:t>3/15/2020</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753F051C-5306-4CDB-8EA5-65C8E73B0349}" type="slidenum">
              <a:rPr lang="en-US" smtClean="0"/>
              <a:t>‹#›</a:t>
            </a:fld>
            <a:endParaRPr lang="en-US"/>
          </a:p>
        </p:txBody>
      </p:sp>
    </p:spTree>
    <p:extLst>
      <p:ext uri="{BB962C8B-B14F-4D97-AF65-F5344CB8AC3E}">
        <p14:creationId xmlns:p14="http://schemas.microsoft.com/office/powerpoint/2010/main" val="22619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E1CA2D-5D1C-4D90-99B9-A9036D1F617C}"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86920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E1CA2D-5D1C-4D90-99B9-A9036D1F617C}" type="datetimeFigureOut">
              <a:rPr lang="en-US" smtClean="0"/>
              <a:t>3/15/2020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3958921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1919033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E1CA2D-5D1C-4D90-99B9-A9036D1F617C}" type="datetimeFigureOut">
              <a:rPr lang="en-US" smtClean="0"/>
              <a:t>3/15/2020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3566699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E1CA2D-5D1C-4D90-99B9-A9036D1F617C}" type="datetimeFigureOut">
              <a:rPr lang="en-US" smtClean="0"/>
              <a:t>3/15/2020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376126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22E1CA2D-5D1C-4D90-99B9-A9036D1F617C}" type="datetimeFigureOut">
              <a:rPr lang="en-US" smtClean="0"/>
              <a:t>3/15/2020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802816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422276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E1CA2D-5D1C-4D90-99B9-A9036D1F617C}" type="datetimeFigureOut">
              <a:rPr lang="en-US" smtClean="0"/>
              <a:t>3/15/2020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F051C-5306-4CDB-8EA5-65C8E73B0349}" type="slidenum">
              <a:rPr lang="en-US" smtClean="0"/>
              <a:t>‹#›</a:t>
            </a:fld>
            <a:endParaRPr lang="en-US"/>
          </a:p>
        </p:txBody>
      </p:sp>
    </p:spTree>
    <p:extLst>
      <p:ext uri="{BB962C8B-B14F-4D97-AF65-F5344CB8AC3E}">
        <p14:creationId xmlns:p14="http://schemas.microsoft.com/office/powerpoint/2010/main" val="2855460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2E1CA2D-5D1C-4D90-99B9-A9036D1F617C}" type="datetimeFigureOut">
              <a:rPr lang="en-US" smtClean="0"/>
              <a:t>3/15/2020</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753F051C-5306-4CDB-8EA5-65C8E73B0349}" type="slidenum">
              <a:rPr lang="en-US" smtClean="0"/>
              <a:t>‹#›</a:t>
            </a:fld>
            <a:endParaRPr lang="en-US"/>
          </a:p>
        </p:txBody>
      </p:sp>
    </p:spTree>
    <p:extLst>
      <p:ext uri="{BB962C8B-B14F-4D97-AF65-F5344CB8AC3E}">
        <p14:creationId xmlns:p14="http://schemas.microsoft.com/office/powerpoint/2010/main" val="417831907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audio" Target="../media/media3.m4a"/><Relationship Id="rId7" Type="http://schemas.openxmlformats.org/officeDocument/2006/relationships/diagramQuickStyle" Target="../diagrams/quickStyle1.xml"/><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slideLayout" Target="../slideLayouts/slideLayout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8253" y="4303311"/>
            <a:ext cx="8144134" cy="649571"/>
          </a:xfrm>
        </p:spPr>
        <p:txBody>
          <a:bodyPr/>
          <a:lstStyle/>
          <a:p>
            <a:pPr algn="ctr"/>
            <a:r>
              <a:rPr lang="fa-IR" dirty="0" smtClean="0">
                <a:cs typeface="B Mitra" panose="00000400000000000000" pitchFamily="2" charset="-78"/>
              </a:rPr>
              <a:t>اقتصاد خرد</a:t>
            </a:r>
            <a:br>
              <a:rPr lang="fa-IR" dirty="0" smtClean="0">
                <a:cs typeface="B Mitra" panose="00000400000000000000" pitchFamily="2" charset="-78"/>
              </a:rPr>
            </a:br>
            <a:r>
              <a:rPr lang="fa-IR" dirty="0">
                <a:cs typeface="B Mitra" panose="00000400000000000000" pitchFamily="2" charset="-78"/>
              </a:rPr>
              <a:t>عنوان مبحث: عرضه</a:t>
            </a:r>
            <a:r>
              <a:rPr lang="en-US" dirty="0">
                <a:cs typeface="B Mitra" panose="00000400000000000000" pitchFamily="2" charset="-78"/>
              </a:rPr>
              <a:t/>
            </a:r>
            <a:br>
              <a:rPr lang="en-US" dirty="0">
                <a:cs typeface="B Mitra" panose="00000400000000000000" pitchFamily="2" charset="-78"/>
              </a:rPr>
            </a:br>
            <a:endParaRPr lang="en-US" dirty="0">
              <a:cs typeface="B Mitra" panose="00000400000000000000"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4152924"/>
      </p:ext>
    </p:extLst>
  </p:cSld>
  <p:clrMapOvr>
    <a:masterClrMapping/>
  </p:clrMapOvr>
  <mc:AlternateContent xmlns:mc="http://schemas.openxmlformats.org/markup-compatibility/2006" xmlns:p14="http://schemas.microsoft.com/office/powerpoint/2010/main">
    <mc:Choice Requires="p14">
      <p:transition spd="slow" p14:dur="2000" advTm="12138"/>
    </mc:Choice>
    <mc:Fallback xmlns="">
      <p:transition spd="slow" advTm="12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Mitra" panose="00000400000000000000" pitchFamily="2" charset="-78"/>
              </a:rPr>
              <a:t>مثال: </a:t>
            </a:r>
            <a:endParaRPr lang="en-US" dirty="0">
              <a:cs typeface="B Mitra" panose="00000400000000000000" pitchFamily="2" charset="-78"/>
            </a:endParaRPr>
          </a:p>
        </p:txBody>
      </p:sp>
      <p:sp>
        <p:nvSpPr>
          <p:cNvPr id="3" name="Content Placeholder 2"/>
          <p:cNvSpPr>
            <a:spLocks noGrp="1"/>
          </p:cNvSpPr>
          <p:nvPr>
            <p:ph idx="1"/>
          </p:nvPr>
        </p:nvSpPr>
        <p:spPr>
          <a:xfrm>
            <a:off x="680321" y="2336873"/>
            <a:ext cx="10527610" cy="3599316"/>
          </a:xfrm>
        </p:spPr>
        <p:txBody>
          <a:bodyPr>
            <a:normAutofit/>
          </a:bodyPr>
          <a:lstStyle/>
          <a:p>
            <a:pPr algn="just" rtl="1"/>
            <a:r>
              <a:rPr lang="fa-IR" sz="2800" dirty="0" smtClean="0">
                <a:cs typeface="B Mitra" panose="00000400000000000000" pitchFamily="2" charset="-78"/>
              </a:rPr>
              <a:t>فروشنده كفش را در نظر بگیرید كه هر جفت كفش را با قيمت 4500 تومان خريداري مي نمايد و با قيمت 5000 تومان مي فروشد. به ازاء فروش هر جفت كفش500 تومان سود مي برد.</a:t>
            </a:r>
          </a:p>
          <a:p>
            <a:pPr algn="just" rtl="1"/>
            <a:r>
              <a:rPr lang="fa-IR" sz="2800" dirty="0">
                <a:cs typeface="B Mitra" panose="00000400000000000000" pitchFamily="2" charset="-78"/>
              </a:rPr>
              <a:t>اگر قيمت نهاده هاي </a:t>
            </a:r>
            <a:r>
              <a:rPr lang="fa-IR" sz="2800" dirty="0" smtClean="0">
                <a:cs typeface="B Mitra" panose="00000400000000000000" pitchFamily="2" charset="-78"/>
              </a:rPr>
              <a:t>توليدي(مثل چرم، نخ، دستمزد و ..) </a:t>
            </a:r>
            <a:r>
              <a:rPr lang="fa-IR" sz="2800" dirty="0">
                <a:cs typeface="B Mitra" panose="00000400000000000000" pitchFamily="2" charset="-78"/>
              </a:rPr>
              <a:t>افزايش يابد لذا قيمت تمام شده كالا افزايش خواهد يافت و در حال </a:t>
            </a:r>
            <a:r>
              <a:rPr lang="fa-IR" sz="2800" dirty="0" smtClean="0">
                <a:cs typeface="B Mitra" panose="00000400000000000000" pitchFamily="2" charset="-78"/>
              </a:rPr>
              <a:t>حاضراو كفش </a:t>
            </a:r>
            <a:r>
              <a:rPr lang="fa-IR" sz="2800" dirty="0">
                <a:cs typeface="B Mitra" panose="00000400000000000000" pitchFamily="2" charset="-78"/>
              </a:rPr>
              <a:t>را با قيمت 4800 تومان خواهد خريد در اين شـرايـط </a:t>
            </a:r>
            <a:r>
              <a:rPr lang="fa-IR" sz="2800" dirty="0" smtClean="0">
                <a:cs typeface="B Mitra" panose="00000400000000000000" pitchFamily="2" charset="-78"/>
              </a:rPr>
              <a:t>در</a:t>
            </a:r>
            <a:r>
              <a:rPr lang="fa-IR" sz="2800" dirty="0">
                <a:cs typeface="B Mitra" panose="00000400000000000000" pitchFamily="2" charset="-78"/>
              </a:rPr>
              <a:t> صورتي كه قيمت كفش همان 5000 </a:t>
            </a:r>
            <a:r>
              <a:rPr lang="fa-IR" sz="2800" dirty="0" smtClean="0">
                <a:cs typeface="B Mitra" panose="00000400000000000000" pitchFamily="2" charset="-78"/>
              </a:rPr>
              <a:t>تومـان</a:t>
            </a:r>
            <a:r>
              <a:rPr lang="fa-IR" sz="2800" dirty="0">
                <a:cs typeface="B Mitra" panose="00000400000000000000" pitchFamily="2" charset="-78"/>
              </a:rPr>
              <a:t> </a:t>
            </a:r>
            <a:r>
              <a:rPr lang="fa-IR" sz="2800" dirty="0" smtClean="0">
                <a:cs typeface="B Mitra" panose="00000400000000000000" pitchFamily="2" charset="-78"/>
              </a:rPr>
              <a:t>ثابت </a:t>
            </a:r>
            <a:r>
              <a:rPr lang="fa-IR" sz="2800" dirty="0">
                <a:cs typeface="B Mitra" panose="00000400000000000000" pitchFamily="2" charset="-78"/>
              </a:rPr>
              <a:t>باشد سـود فـروشـنـده 200 تـومـان </a:t>
            </a:r>
            <a:r>
              <a:rPr lang="fa-IR" sz="2800" dirty="0" smtClean="0">
                <a:cs typeface="B Mitra" panose="00000400000000000000" pitchFamily="2" charset="-78"/>
              </a:rPr>
              <a:t>خواهد </a:t>
            </a:r>
            <a:r>
              <a:rPr lang="fa-IR" sz="2800" dirty="0">
                <a:cs typeface="B Mitra" panose="00000400000000000000" pitchFamily="2" charset="-78"/>
              </a:rPr>
              <a:t>شد و چون سود كاهش يافته </a:t>
            </a:r>
            <a:r>
              <a:rPr lang="fa-IR" sz="2800" dirty="0" smtClean="0">
                <a:cs typeface="B Mitra" panose="00000400000000000000" pitchFamily="2" charset="-78"/>
              </a:rPr>
              <a:t>تمـايل</a:t>
            </a:r>
            <a:r>
              <a:rPr lang="fa-IR" sz="2800" dirty="0">
                <a:cs typeface="B Mitra" panose="00000400000000000000" pitchFamily="2" charset="-78"/>
              </a:rPr>
              <a:t> </a:t>
            </a:r>
            <a:r>
              <a:rPr lang="fa-IR" sz="2800" dirty="0" smtClean="0">
                <a:cs typeface="B Mitra" panose="00000400000000000000" pitchFamily="2" charset="-78"/>
              </a:rPr>
              <a:t>شخص </a:t>
            </a:r>
            <a:r>
              <a:rPr lang="fa-IR" sz="2800" dirty="0">
                <a:cs typeface="B Mitra" panose="00000400000000000000" pitchFamily="2" charset="-78"/>
              </a:rPr>
              <a:t>جهت عرضه نيز كاهش مي يابـد </a:t>
            </a:r>
            <a:r>
              <a:rPr lang="fa-IR" sz="2800" dirty="0" smtClean="0">
                <a:cs typeface="B Mitra" panose="00000400000000000000" pitchFamily="2" charset="-78"/>
              </a:rPr>
              <a:t>و</a:t>
            </a:r>
            <a:r>
              <a:rPr lang="fa-IR" sz="2800" dirty="0">
                <a:cs typeface="B Mitra" panose="00000400000000000000" pitchFamily="2" charset="-78"/>
              </a:rPr>
              <a:t> به جاي 10 جفت كفش در حال حاضر بيش از8 جفت عرضه نخواهد كرد.</a:t>
            </a:r>
            <a:endParaRPr lang="fa-IR" sz="2800" dirty="0" smtClean="0">
              <a:effectLst/>
              <a:cs typeface="B Mitra" panose="00000400000000000000" pitchFamily="2" charset="-78"/>
            </a:endParaRPr>
          </a:p>
          <a:p>
            <a:pPr algn="just" rtl="1"/>
            <a:endParaRPr lang="en-US" sz="28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0813943"/>
      </p:ext>
    </p:extLst>
  </p:cSld>
  <p:clrMapOvr>
    <a:masterClrMapping/>
  </p:clrMapOvr>
  <mc:AlternateContent xmlns:mc="http://schemas.openxmlformats.org/markup-compatibility/2006" xmlns:p14="http://schemas.microsoft.com/office/powerpoint/2010/main">
    <mc:Choice Requires="p14">
      <p:transition spd="slow" p14:dur="2000" advTm="115649"/>
    </mc:Choice>
    <mc:Fallback xmlns="">
      <p:transition spd="slow" advTm="115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fa-IR" b="1" dirty="0" smtClean="0">
                <a:cs typeface="B Mitra" panose="00000400000000000000" pitchFamily="2" charset="-78"/>
              </a:rPr>
              <a:t>3.</a:t>
            </a:r>
            <a:r>
              <a:rPr lang="ar-SA" b="1" dirty="0" smtClean="0">
                <a:cs typeface="B Mitra" panose="00000400000000000000" pitchFamily="2" charset="-78"/>
              </a:rPr>
              <a:t> </a:t>
            </a:r>
            <a:r>
              <a:rPr lang="ar-SA" b="1" dirty="0">
                <a:cs typeface="B Mitra" panose="00000400000000000000" pitchFamily="2" charset="-78"/>
              </a:rPr>
              <a:t>انتظارات فروشندگان از قيمت هاي نسبي آينده</a:t>
            </a:r>
            <a:r>
              <a:rPr lang="ar-SA" b="1" dirty="0" smtClean="0">
                <a:effectLst/>
                <a:cs typeface="B Mitra" panose="00000400000000000000" pitchFamily="2" charset="-78"/>
              </a:rPr>
              <a:t/>
            </a:r>
            <a:br>
              <a:rPr lang="ar-SA" b="1" dirty="0" smtClean="0">
                <a:effectLst/>
                <a:cs typeface="B Mitra" panose="00000400000000000000" pitchFamily="2" charset="-78"/>
              </a:rPr>
            </a:br>
            <a:endParaRPr lang="en-US" b="1" dirty="0">
              <a:cs typeface="B Mitra" panose="00000400000000000000" pitchFamily="2" charset="-78"/>
            </a:endParaRPr>
          </a:p>
        </p:txBody>
      </p:sp>
      <p:sp>
        <p:nvSpPr>
          <p:cNvPr id="3" name="Content Placeholder 2"/>
          <p:cNvSpPr>
            <a:spLocks noGrp="1"/>
          </p:cNvSpPr>
          <p:nvPr>
            <p:ph idx="1"/>
          </p:nvPr>
        </p:nvSpPr>
        <p:spPr/>
        <p:txBody>
          <a:bodyPr/>
          <a:lstStyle/>
          <a:p>
            <a:pPr algn="just" rtl="1"/>
            <a:r>
              <a:rPr lang="fa-IR" dirty="0" smtClean="0">
                <a:cs typeface="B Mitra" panose="00000400000000000000" pitchFamily="2" charset="-78"/>
              </a:rPr>
              <a:t>عرضه كنندگان جهت برنامه ريزي فروش به قيمت هاي نسبي و احتمال تغيير اين قيمت ها توجه خاصي دارند. به عنوان مثال يك فروشنده مانتو در صورتي كه هزينه توليد مانتو هيچگونه تغييري نكند واين انتظار را داشته باشد كه در روزهاي آينده قيمت مانتو نسبت به ساير قيمت كالاها از افزايش بيشتري برخوردار خواهد بود عرضه خود را در حال حاضر كاهش خواهد داد تا در آينده با فروش مانتو در قيمت بالاتر سود بالاتري را كسب نمايد لذا هرگونه انتظار افزايش قيمتي در آينده باعث كاهش عرضه در حال حاضر و هر گونه انتظار كاهش قيمتي باعث افزايش عرضه در حال حاضر خواهد شد</a:t>
            </a:r>
            <a:r>
              <a:rPr lang="en-US" dirty="0" smtClean="0">
                <a:cs typeface="B Mitra" panose="00000400000000000000" pitchFamily="2" charset="-78"/>
              </a:rPr>
              <a:t>.</a:t>
            </a:r>
            <a:endParaRPr lang="en-US"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15029512"/>
      </p:ext>
    </p:extLst>
  </p:cSld>
  <p:clrMapOvr>
    <a:masterClrMapping/>
  </p:clrMapOvr>
  <mc:AlternateContent xmlns:mc="http://schemas.openxmlformats.org/markup-compatibility/2006" xmlns:p14="http://schemas.microsoft.com/office/powerpoint/2010/main">
    <mc:Choice Requires="p14">
      <p:transition spd="slow" p14:dur="2000" advTm="90692"/>
    </mc:Choice>
    <mc:Fallback xmlns="">
      <p:transition spd="slow" advTm="90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Mitra" panose="00000400000000000000" pitchFamily="2" charset="-78"/>
              </a:rPr>
              <a:t>4- تكنولوژي </a:t>
            </a:r>
            <a:endParaRPr lang="en-US" dirty="0">
              <a:cs typeface="B Mitra" panose="00000400000000000000" pitchFamily="2" charset="-78"/>
            </a:endParaRPr>
          </a:p>
        </p:txBody>
      </p:sp>
      <p:sp>
        <p:nvSpPr>
          <p:cNvPr id="3" name="Content Placeholder 2"/>
          <p:cNvSpPr>
            <a:spLocks noGrp="1"/>
          </p:cNvSpPr>
          <p:nvPr>
            <p:ph idx="1"/>
          </p:nvPr>
        </p:nvSpPr>
        <p:spPr>
          <a:xfrm>
            <a:off x="510504" y="2441376"/>
            <a:ext cx="10579862" cy="3599316"/>
          </a:xfrm>
        </p:spPr>
        <p:txBody>
          <a:bodyPr>
            <a:normAutofit/>
          </a:bodyPr>
          <a:lstStyle/>
          <a:p>
            <a:pPr algn="just" rtl="1"/>
            <a:r>
              <a:rPr lang="fa-IR" sz="3200" dirty="0" smtClean="0">
                <a:cs typeface="B Mitra" panose="00000400000000000000" pitchFamily="2" charset="-78"/>
              </a:rPr>
              <a:t>ورود هر گونه تكنولوژي به چرخه توليد باعث افزايش توليد و اين خود باعث كاهش هزينه تمام شده براي هر كالا خواهد بود و در نتيجه تكنولوژي سود بنگاه را افزايش خواهد داد در صورتي كه تمامي عوامل موثر بر عرضه از جمله قيمت ثابت باشد و فقط تكنولوژي تغيير نمايد(ورود تكنولوژي) باعث افزايش عرضه بنگاه می شود.</a:t>
            </a:r>
            <a:endParaRPr lang="en-US" sz="32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1113232"/>
      </p:ext>
    </p:extLst>
  </p:cSld>
  <p:clrMapOvr>
    <a:masterClrMapping/>
  </p:clrMapOvr>
  <mc:AlternateContent xmlns:mc="http://schemas.openxmlformats.org/markup-compatibility/2006" xmlns:p14="http://schemas.microsoft.com/office/powerpoint/2010/main">
    <mc:Choice Requires="p14">
      <p:transition spd="slow" p14:dur="2000" advTm="66595"/>
    </mc:Choice>
    <mc:Fallback xmlns="">
      <p:transition spd="slow" advTm="6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تعداد عرضه کنندگان</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just" rtl="1"/>
            <a:r>
              <a:rPr lang="fa-IR" sz="3200" dirty="0" smtClean="0">
                <a:cs typeface="B Mitra" panose="00000400000000000000" pitchFamily="2" charset="-78"/>
              </a:rPr>
              <a:t>اگر تعداد بنگاه های عرضه کننده در یک صنعت افزایش یابند عرضه نیز افزایش یافته و بالعکس خارج شدن بنگاه ها از صنعت موجب کاهش عرضه خواهد شد.</a:t>
            </a:r>
            <a:endParaRPr lang="en-US" sz="3200" dirty="0">
              <a:cs typeface="B Mitra" panose="00000400000000000000" pitchFamily="2" charset="-78"/>
            </a:endParaRPr>
          </a:p>
        </p:txBody>
      </p:sp>
      <p:pic>
        <p:nvPicPr>
          <p:cNvPr id="4" name="Picture 3"/>
          <p:cNvPicPr>
            <a:picLocks noChangeAspect="1"/>
          </p:cNvPicPr>
          <p:nvPr/>
        </p:nvPicPr>
        <p:blipFill>
          <a:blip r:embed="rId4"/>
          <a:stretch>
            <a:fillRect/>
          </a:stretch>
        </p:blipFill>
        <p:spPr>
          <a:xfrm>
            <a:off x="2442754" y="3574183"/>
            <a:ext cx="7087963" cy="2864713"/>
          </a:xfrm>
          <a:prstGeom prst="rect">
            <a:avLst/>
          </a:prstGeom>
          <a:ln>
            <a:noFill/>
          </a:ln>
          <a:effectLst>
            <a:softEdge rad="112500"/>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3917798"/>
      </p:ext>
    </p:extLst>
  </p:cSld>
  <p:clrMapOvr>
    <a:masterClrMapping/>
  </p:clrMapOvr>
  <mc:AlternateContent xmlns:mc="http://schemas.openxmlformats.org/markup-compatibility/2006" xmlns:p14="http://schemas.microsoft.com/office/powerpoint/2010/main">
    <mc:Choice Requires="p14">
      <p:transition spd="slow" p14:dur="2000" advTm="28064"/>
    </mc:Choice>
    <mc:Fallback xmlns="">
      <p:transition spd="slow" advTm="2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Mitra" panose="00000400000000000000" pitchFamily="2" charset="-78"/>
              </a:rPr>
              <a:t>معادله عرضه</a:t>
            </a:r>
            <a:endParaRPr lang="en-US" dirty="0">
              <a:cs typeface="B Mitra" panose="00000400000000000000" pitchFamily="2" charset="-78"/>
            </a:endParaRPr>
          </a:p>
        </p:txBody>
      </p:sp>
      <p:sp>
        <p:nvSpPr>
          <p:cNvPr id="3" name="Content Placeholder 2"/>
          <p:cNvSpPr>
            <a:spLocks noGrp="1"/>
          </p:cNvSpPr>
          <p:nvPr>
            <p:ph idx="1"/>
          </p:nvPr>
        </p:nvSpPr>
        <p:spPr>
          <a:xfrm>
            <a:off x="680321" y="2336873"/>
            <a:ext cx="10736616" cy="3599316"/>
          </a:xfrm>
        </p:spPr>
        <p:txBody>
          <a:bodyPr>
            <a:normAutofit/>
          </a:bodyPr>
          <a:lstStyle/>
          <a:p>
            <a:pPr algn="r" rtl="1"/>
            <a:r>
              <a:rPr lang="fa-IR" sz="3200" dirty="0" smtClean="0">
                <a:cs typeface="B Mitra" panose="00000400000000000000" pitchFamily="2" charset="-78"/>
              </a:rPr>
              <a:t>‌فرض کنید سایر عوامل دخیل در عرضه ثابت بوده و تغییر نکنند و فقط قیمت‌همان کالا تغییر یابد ، در اینصورت مقدار عرضه یک کالا تابعی از قیمت کالا خواهد‌شد.</a:t>
            </a:r>
          </a:p>
          <a:p>
            <a:pPr algn="r" rtl="1"/>
            <a:r>
              <a:rPr lang="fa-IR" sz="3200" dirty="0" smtClean="0">
                <a:cs typeface="B Mitra" panose="00000400000000000000" pitchFamily="2" charset="-78"/>
              </a:rPr>
              <a:t>یعنی </a:t>
            </a:r>
            <a:r>
              <a:rPr lang="en-US" sz="3200" dirty="0" smtClean="0">
                <a:cs typeface="B Mitra" panose="00000400000000000000" pitchFamily="2" charset="-78"/>
              </a:rPr>
              <a:t>Qs =F(P)</a:t>
            </a:r>
            <a:endParaRPr lang="fa-IR" sz="3200" dirty="0" smtClean="0">
              <a:cs typeface="B Mitra" panose="00000400000000000000" pitchFamily="2" charset="-78"/>
            </a:endParaRPr>
          </a:p>
          <a:p>
            <a:pPr algn="r" rtl="1"/>
            <a:endParaRPr lang="en-US" sz="3200" dirty="0" smtClean="0">
              <a:cs typeface="B Mitra" panose="00000400000000000000" pitchFamily="2" charset="-78"/>
            </a:endParaRPr>
          </a:p>
          <a:p>
            <a:pPr algn="r" rtl="1"/>
            <a:r>
              <a:rPr lang="fa-IR" sz="3200" dirty="0" smtClean="0">
                <a:cs typeface="B Mitra" panose="00000400000000000000" pitchFamily="2" charset="-78"/>
              </a:rPr>
              <a:t>با این فرض فرم عمومی معادله عرضه به شکل زیر می باشد:</a:t>
            </a:r>
          </a:p>
          <a:p>
            <a:pPr algn="r" rtl="1"/>
            <a:endParaRPr lang="en-US" sz="3200" dirty="0">
              <a:cs typeface="B Mitra" panose="00000400000000000000" pitchFamily="2" charset="-78"/>
            </a:endParaRPr>
          </a:p>
        </p:txBody>
      </p:sp>
      <p:sp>
        <p:nvSpPr>
          <p:cNvPr id="4" name="Round Diagonal Corner Rectangle 3"/>
          <p:cNvSpPr/>
          <p:nvPr/>
        </p:nvSpPr>
        <p:spPr>
          <a:xfrm>
            <a:off x="1214846" y="4167052"/>
            <a:ext cx="2442754" cy="1541417"/>
          </a:xfrm>
          <a:prstGeom prst="round2Diag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Qs = a + </a:t>
            </a:r>
            <a:r>
              <a:rPr lang="en-US" sz="2800" dirty="0" err="1" smtClean="0"/>
              <a:t>bp</a:t>
            </a:r>
            <a:r>
              <a:rPr lang="en-US" sz="2800" dirty="0" smtClean="0"/>
              <a:t> </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6399427"/>
      </p:ext>
    </p:extLst>
  </p:cSld>
  <p:clrMapOvr>
    <a:masterClrMapping/>
  </p:clrMapOvr>
  <mc:AlternateContent xmlns:mc="http://schemas.openxmlformats.org/markup-compatibility/2006" xmlns:p14="http://schemas.microsoft.com/office/powerpoint/2010/main">
    <mc:Choice Requires="p14">
      <p:transition spd="slow" p14:dur="2000" advTm="61892"/>
    </mc:Choice>
    <mc:Fallback xmlns="">
      <p:transition spd="slow" advTm="61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4294967295"/>
          </p:nvPr>
        </p:nvSpPr>
        <p:spPr>
          <a:xfrm>
            <a:off x="836022" y="940436"/>
            <a:ext cx="9613900" cy="1703388"/>
          </a:xfrm>
        </p:spPr>
        <p:txBody>
          <a:bodyPr>
            <a:noAutofit/>
          </a:bodyPr>
          <a:lstStyle/>
          <a:p>
            <a:pPr marL="0" indent="0" algn="r" rtl="1">
              <a:buNone/>
            </a:pPr>
            <a:r>
              <a:rPr lang="fa-IR" sz="3600" dirty="0" smtClean="0">
                <a:solidFill>
                  <a:schemeClr val="bg1"/>
                </a:solidFill>
                <a:cs typeface="B Mitra" panose="00000400000000000000" pitchFamily="2" charset="-78"/>
              </a:rPr>
              <a:t>مثال: </a:t>
            </a:r>
          </a:p>
          <a:p>
            <a:pPr algn="r" rtl="1"/>
            <a:r>
              <a:rPr lang="fa-IR" sz="3600" dirty="0" smtClean="0">
                <a:solidFill>
                  <a:schemeClr val="bg1"/>
                </a:solidFill>
                <a:cs typeface="B Mitra" panose="00000400000000000000" pitchFamily="2" charset="-78"/>
              </a:rPr>
              <a:t>با توجه به معادله عرضه داده شده مشخص کنید در قیمت 100 واحد پولی عرضه کننده حاضر به تولید چند واحد کالا خواهد بود؟</a:t>
            </a:r>
          </a:p>
          <a:p>
            <a:pPr marL="0" indent="0">
              <a:buNone/>
            </a:pPr>
            <a:r>
              <a:rPr lang="en-US" sz="3600" dirty="0" smtClean="0">
                <a:solidFill>
                  <a:schemeClr val="bg1"/>
                </a:solidFill>
                <a:cs typeface="B Mitra" panose="00000400000000000000" pitchFamily="2" charset="-78"/>
              </a:rPr>
              <a:t>QS= 12P + 200</a:t>
            </a:r>
          </a:p>
          <a:p>
            <a:pPr marL="0" indent="0">
              <a:buNone/>
            </a:pPr>
            <a:r>
              <a:rPr lang="en-US" sz="3600" dirty="0" smtClean="0">
                <a:solidFill>
                  <a:schemeClr val="bg1"/>
                </a:solidFill>
                <a:cs typeface="B Mitra" panose="00000400000000000000" pitchFamily="2" charset="-78"/>
              </a:rPr>
              <a:t> </a:t>
            </a:r>
            <a:r>
              <a:rPr lang="fa-IR" sz="3600" dirty="0" smtClean="0">
                <a:solidFill>
                  <a:schemeClr val="bg1"/>
                </a:solidFill>
                <a:cs typeface="B Mitra" panose="00000400000000000000" pitchFamily="2" charset="-78"/>
              </a:rPr>
              <a:t>پاسخ:</a:t>
            </a:r>
          </a:p>
          <a:p>
            <a:pPr marL="0" indent="0">
              <a:buNone/>
            </a:pPr>
            <a:r>
              <a:rPr lang="en-US" sz="3600" dirty="0" smtClean="0">
                <a:solidFill>
                  <a:schemeClr val="bg1"/>
                </a:solidFill>
                <a:cs typeface="B Mitra" panose="00000400000000000000" pitchFamily="2" charset="-78"/>
              </a:rPr>
              <a:t>QS= 12 × 100 + 200 =1400</a:t>
            </a:r>
            <a:endParaRPr lang="en-US" sz="3600" dirty="0">
              <a:solidFill>
                <a:schemeClr val="bg1"/>
              </a:solidFill>
              <a:cs typeface="B Mitra"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3061945"/>
      </p:ext>
    </p:extLst>
  </p:cSld>
  <p:clrMapOvr>
    <a:masterClrMapping/>
  </p:clrMapOvr>
  <mc:AlternateContent xmlns:mc="http://schemas.openxmlformats.org/markup-compatibility/2006" xmlns:p14="http://schemas.microsoft.com/office/powerpoint/2010/main">
    <mc:Choice Requires="p14">
      <p:transition spd="slow" p14:dur="2000" advTm="50789"/>
    </mc:Choice>
    <mc:Fallback xmlns="">
      <p:transition spd="slow" advTm="5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Titr" panose="00000700000000000000" pitchFamily="2" charset="-78"/>
              </a:rPr>
              <a:t>عرضه بازار</a:t>
            </a:r>
            <a:endParaRPr lang="en-US" dirty="0">
              <a:cs typeface="B Titr" panose="00000700000000000000" pitchFamily="2" charset="-78"/>
            </a:endParaRPr>
          </a:p>
        </p:txBody>
      </p:sp>
      <p:sp>
        <p:nvSpPr>
          <p:cNvPr id="3" name="Content Placeholder 2"/>
          <p:cNvSpPr>
            <a:spLocks noGrp="1"/>
          </p:cNvSpPr>
          <p:nvPr>
            <p:ph idx="1"/>
          </p:nvPr>
        </p:nvSpPr>
        <p:spPr>
          <a:xfrm>
            <a:off x="523566" y="2376062"/>
            <a:ext cx="10527610" cy="2692327"/>
          </a:xfrm>
        </p:spPr>
        <p:txBody>
          <a:bodyPr>
            <a:normAutofit/>
          </a:bodyPr>
          <a:lstStyle/>
          <a:p>
            <a:pPr algn="just" rtl="1"/>
            <a:r>
              <a:rPr lang="fa-IR" sz="3200" dirty="0">
                <a:cs typeface="B Mitra" panose="00000400000000000000" pitchFamily="2" charset="-78"/>
              </a:rPr>
              <a:t>عرضه بازار یا عرضه کل یک کالا ، مقادیر مختلف کالا را نشان می دهد که به ازاء‌قیمتهای مختلف در هر واحد زمان توسط کلیه تولید کنندگان به بازار عرضه می شود . ‌عرضه یک کالا از یک طرف به کلیه عواملی که بر عرضه یک فرد موثر بوده بستگی دارد‌و از طرف دیگر به تعداد تولید کنندگان کالا در بازار بستگی دارد . </a:t>
            </a:r>
            <a:endParaRPr lang="en-US" sz="32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8482490"/>
      </p:ext>
    </p:extLst>
  </p:cSld>
  <p:clrMapOvr>
    <a:masterClrMapping/>
  </p:clrMapOvr>
  <mc:AlternateContent xmlns:mc="http://schemas.openxmlformats.org/markup-compatibility/2006" xmlns:p14="http://schemas.microsoft.com/office/powerpoint/2010/main">
    <mc:Choice Requires="p14">
      <p:transition spd="slow" p14:dur="2000" advTm="36487"/>
    </mc:Choice>
    <mc:Fallback xmlns="">
      <p:transition spd="slow" advTm="3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cs typeface="B Titr" panose="00000700000000000000" pitchFamily="2" charset="-78"/>
              </a:rPr>
              <a:t>مثال از معادله </a:t>
            </a:r>
            <a:r>
              <a:rPr lang="fa-IR" dirty="0" smtClean="0">
                <a:cs typeface="B Titr" panose="00000700000000000000" pitchFamily="2" charset="-78"/>
              </a:rPr>
              <a:t>عرضه </a:t>
            </a:r>
            <a:r>
              <a:rPr lang="fa-IR" dirty="0">
                <a:cs typeface="B Titr" panose="00000700000000000000" pitchFamily="2" charset="-78"/>
              </a:rPr>
              <a:t>بازار</a:t>
            </a:r>
            <a:endParaRPr lang="en-US" dirty="0"/>
          </a:p>
        </p:txBody>
      </p:sp>
      <p:sp>
        <p:nvSpPr>
          <p:cNvPr id="3" name="Content Placeholder 2"/>
          <p:cNvSpPr>
            <a:spLocks noGrp="1"/>
          </p:cNvSpPr>
          <p:nvPr>
            <p:ph idx="1"/>
          </p:nvPr>
        </p:nvSpPr>
        <p:spPr/>
        <p:txBody>
          <a:bodyPr/>
          <a:lstStyle/>
          <a:p>
            <a:r>
              <a:rPr lang="fa-IR" dirty="0" smtClean="0"/>
              <a:t>چرم نوین </a:t>
            </a:r>
            <a:r>
              <a:rPr lang="en-US" dirty="0" smtClean="0"/>
              <a:t>               QS= 100 + 5P</a:t>
            </a:r>
            <a:endParaRPr lang="fa-IR" dirty="0" smtClean="0"/>
          </a:p>
          <a:p>
            <a:r>
              <a:rPr lang="fa-IR" dirty="0" smtClean="0"/>
              <a:t>چرم مشهد</a:t>
            </a:r>
            <a:r>
              <a:rPr lang="en-US" dirty="0" smtClean="0"/>
              <a:t>               QS= 120 + 3P</a:t>
            </a:r>
            <a:endParaRPr lang="fa-IR" dirty="0" smtClean="0"/>
          </a:p>
          <a:p>
            <a:r>
              <a:rPr lang="fa-IR" dirty="0" smtClean="0"/>
              <a:t>چرم مارال</a:t>
            </a:r>
            <a:r>
              <a:rPr lang="en-US" dirty="0" smtClean="0"/>
              <a:t>               QS= 200 + 10P</a:t>
            </a:r>
          </a:p>
          <a:p>
            <a:pPr marL="0" indent="0">
              <a:buNone/>
            </a:pPr>
            <a:r>
              <a:rPr lang="en-US" dirty="0" smtClean="0"/>
              <a:t> </a:t>
            </a:r>
            <a:endParaRPr lang="fa-IR" dirty="0" smtClean="0"/>
          </a:p>
          <a:p>
            <a:pPr marL="0" indent="0">
              <a:buNone/>
            </a:pPr>
            <a:r>
              <a:rPr lang="fa-IR" dirty="0" smtClean="0"/>
              <a:t>عرضه بازار کفش چرم = عرضه چرم نوین + عرضه چرم مشهد + عرضه چرم مارال</a:t>
            </a:r>
          </a:p>
          <a:p>
            <a:pPr marL="0" indent="0">
              <a:buNone/>
            </a:pPr>
            <a:r>
              <a:rPr lang="fa-IR" dirty="0"/>
              <a:t> </a:t>
            </a:r>
            <a:r>
              <a:rPr lang="en-US" dirty="0" smtClean="0"/>
              <a:t>QS = 100 + 120 + 200 + (5 + 3 + 10 )P</a:t>
            </a:r>
          </a:p>
          <a:p>
            <a:pPr marL="0" indent="0">
              <a:buNone/>
            </a:pPr>
            <a:r>
              <a:rPr lang="en-US" dirty="0" smtClean="0"/>
              <a:t>QS = 420 + 18P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2169966"/>
      </p:ext>
    </p:extLst>
  </p:cSld>
  <p:clrMapOvr>
    <a:masterClrMapping/>
  </p:clrMapOvr>
  <mc:AlternateContent xmlns:mc="http://schemas.openxmlformats.org/markup-compatibility/2006" xmlns:p14="http://schemas.microsoft.com/office/powerpoint/2010/main">
    <mc:Choice Requires="p14">
      <p:transition spd="slow" p14:dur="2000" advTm="79865"/>
    </mc:Choice>
    <mc:Fallback xmlns="">
      <p:transition spd="slow" advTm="79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تمرین :  با توجه به معادلات عرضه خودکار در بازار، معادله عرضه بازار خودکار را به دست آورید.</a:t>
            </a:r>
            <a:endParaRPr lang="en-US" dirty="0"/>
          </a:p>
        </p:txBody>
      </p:sp>
      <p:sp>
        <p:nvSpPr>
          <p:cNvPr id="3" name="Content Placeholder 2"/>
          <p:cNvSpPr>
            <a:spLocks noGrp="1"/>
          </p:cNvSpPr>
          <p:nvPr>
            <p:ph idx="1"/>
          </p:nvPr>
        </p:nvSpPr>
        <p:spPr/>
        <p:txBody>
          <a:bodyPr/>
          <a:lstStyle/>
          <a:p>
            <a:r>
              <a:rPr lang="en-US" dirty="0" smtClean="0"/>
              <a:t>QS1 = 120+20P</a:t>
            </a:r>
          </a:p>
          <a:p>
            <a:r>
              <a:rPr lang="en-US" dirty="0" smtClean="0"/>
              <a:t>QS2=300+ 2P</a:t>
            </a:r>
          </a:p>
          <a:p>
            <a:r>
              <a:rPr lang="en-US" dirty="0" smtClean="0"/>
              <a:t>QS3= 56+ 0.2P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6517692"/>
      </p:ext>
    </p:extLst>
  </p:cSld>
  <p:clrMapOvr>
    <a:masterClrMapping/>
  </p:clrMapOvr>
  <mc:AlternateContent xmlns:mc="http://schemas.openxmlformats.org/markup-compatibility/2006" xmlns:p14="http://schemas.microsoft.com/office/powerpoint/2010/main">
    <mc:Choice Requires="p14">
      <p:transition spd="slow" p14:dur="2000" advTm="15494"/>
    </mc:Choice>
    <mc:Fallback xmlns="">
      <p:transition spd="slow" advTm="15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Mitra" panose="00000400000000000000" pitchFamily="2" charset="-78"/>
              </a:rPr>
              <a:t>عرضه </a:t>
            </a:r>
            <a:r>
              <a:rPr lang="en-US" dirty="0" smtClean="0">
                <a:effectLst/>
                <a:cs typeface="B Mitra" panose="00000400000000000000" pitchFamily="2" charset="-78"/>
              </a:rPr>
              <a:t>Supply</a:t>
            </a:r>
            <a:endParaRPr lang="en-US" dirty="0">
              <a:cs typeface="B Mitra" panose="00000400000000000000" pitchFamily="2" charset="-78"/>
            </a:endParaRPr>
          </a:p>
        </p:txBody>
      </p:sp>
      <p:sp>
        <p:nvSpPr>
          <p:cNvPr id="3" name="Content Placeholder 2"/>
          <p:cNvSpPr>
            <a:spLocks noGrp="1"/>
          </p:cNvSpPr>
          <p:nvPr>
            <p:ph idx="1"/>
          </p:nvPr>
        </p:nvSpPr>
        <p:spPr>
          <a:xfrm>
            <a:off x="3553097" y="2075616"/>
            <a:ext cx="8321690" cy="3599316"/>
          </a:xfrm>
        </p:spPr>
        <p:txBody>
          <a:bodyPr>
            <a:normAutofit/>
          </a:bodyPr>
          <a:lstStyle/>
          <a:p>
            <a:pPr algn="r" rtl="1"/>
            <a:r>
              <a:rPr lang="ar-SA" sz="3200" dirty="0">
                <a:cs typeface="B Mitra" panose="00000400000000000000" pitchFamily="2" charset="-78"/>
              </a:rPr>
              <a:t>مقدار كالايي كه با توجه به قيمت و ساير عوامل موثر در يك دوره زماني شخص قادر و مايل به فروش آنها باشد را عرضه گويند. </a:t>
            </a:r>
            <a:endParaRPr lang="fa-IR" sz="3200" dirty="0" smtClean="0">
              <a:cs typeface="B Mitra" panose="00000400000000000000" pitchFamily="2" charset="-78"/>
            </a:endParaRPr>
          </a:p>
          <a:p>
            <a:pPr marL="0" indent="0" algn="ctr" rtl="1">
              <a:buNone/>
            </a:pPr>
            <a:r>
              <a:rPr lang="fa-IR" sz="3200" dirty="0" smtClean="0">
                <a:cs typeface="B Mitra" panose="00000400000000000000" pitchFamily="2" charset="-78"/>
              </a:rPr>
              <a:t>یا </a:t>
            </a:r>
          </a:p>
          <a:p>
            <a:pPr algn="r" rtl="1"/>
            <a:r>
              <a:rPr lang="fa-IR" sz="3200" dirty="0" smtClean="0">
                <a:cs typeface="B Mitra" panose="00000400000000000000" pitchFamily="2" charset="-78"/>
              </a:rPr>
              <a:t>مقدار کالا یا خدمتی که تولید کنندگان حاضرند در ازاء قیمت‌معینی در واحد زمان به بازار ارائه دهند.</a:t>
            </a:r>
            <a:endParaRPr lang="en-US" sz="3200" dirty="0">
              <a:cs typeface="B Mitra" panose="00000400000000000000" pitchFamily="2" charset="-78"/>
            </a:endParaRPr>
          </a:p>
        </p:txBody>
      </p:sp>
      <p:pic>
        <p:nvPicPr>
          <p:cNvPr id="4" name="Picture 3"/>
          <p:cNvPicPr>
            <a:picLocks noChangeAspect="1"/>
          </p:cNvPicPr>
          <p:nvPr/>
        </p:nvPicPr>
        <p:blipFill>
          <a:blip r:embed="rId4"/>
          <a:stretch>
            <a:fillRect/>
          </a:stretch>
        </p:blipFill>
        <p:spPr>
          <a:xfrm>
            <a:off x="-1" y="627016"/>
            <a:ext cx="3801291" cy="62309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2886428"/>
      </p:ext>
    </p:extLst>
  </p:cSld>
  <p:clrMapOvr>
    <a:masterClrMapping/>
  </p:clrMapOvr>
  <mc:AlternateContent xmlns:mc="http://schemas.openxmlformats.org/markup-compatibility/2006" xmlns:p14="http://schemas.microsoft.com/office/powerpoint/2010/main">
    <mc:Choice Requires="p14">
      <p:transition spd="slow" p14:dur="2000" advTm="30525"/>
    </mc:Choice>
    <mc:Fallback xmlns="">
      <p:transition spd="slow" advTm="30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dirty="0" smtClean="0">
                <a:effectLst/>
                <a:cs typeface="B Mitra" panose="00000400000000000000" pitchFamily="2" charset="-78"/>
              </a:rPr>
              <a:t>4 مورد از مهم ترین </a:t>
            </a:r>
            <a:r>
              <a:rPr lang="ar-SA" b="1" dirty="0" smtClean="0">
                <a:effectLst/>
                <a:cs typeface="B Mitra" panose="00000400000000000000" pitchFamily="2" charset="-78"/>
              </a:rPr>
              <a:t>عوامل موثر بر عرضه:</a:t>
            </a:r>
            <a:br>
              <a:rPr lang="ar-SA" b="1" dirty="0" smtClean="0">
                <a:effectLst/>
                <a:cs typeface="B Mitra" panose="00000400000000000000" pitchFamily="2" charset="-78"/>
              </a:rPr>
            </a:br>
            <a:endParaRPr lang="en-US" dirty="0">
              <a:cs typeface="B Mitra" panose="00000400000000000000"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70868534"/>
              </p:ext>
            </p:extLst>
          </p:nvPr>
        </p:nvGraphicFramePr>
        <p:xfrm>
          <a:off x="-274320" y="2024743"/>
          <a:ext cx="12109269" cy="4728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70555146"/>
      </p:ext>
    </p:extLst>
  </p:cSld>
  <p:clrMapOvr>
    <a:masterClrMapping/>
  </p:clrMapOvr>
  <mc:AlternateContent xmlns:mc="http://schemas.openxmlformats.org/markup-compatibility/2006" xmlns:p14="http://schemas.microsoft.com/office/powerpoint/2010/main">
    <mc:Choice Requires="p14">
      <p:transition spd="slow" p14:dur="2000" advTm="65835"/>
    </mc:Choice>
    <mc:Fallback xmlns="">
      <p:transition spd="slow" advTm="65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graphicEl>
                                              <a:dgm id="{DD6933A8-DAE3-49D1-A634-2D8C74331DB7}"/>
                                            </p:graphicEl>
                                          </p:spTgt>
                                        </p:tgtEl>
                                        <p:attrNameLst>
                                          <p:attrName>style.visibility</p:attrName>
                                        </p:attrNameLst>
                                      </p:cBhvr>
                                      <p:to>
                                        <p:strVal val="visible"/>
                                      </p:to>
                                    </p:set>
                                    <p:animEffect transition="in" filter="circle(in)">
                                      <p:cBhvr>
                                        <p:cTn id="18" dur="2000"/>
                                        <p:tgtEl>
                                          <p:spTgt spid="4">
                                            <p:graphicEl>
                                              <a:dgm id="{DD6933A8-DAE3-49D1-A634-2D8C74331DB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graphicEl>
                                              <a:dgm id="{2DEC04E3-5900-4586-A815-8A9D93A72400}"/>
                                            </p:graphicEl>
                                          </p:spTgt>
                                        </p:tgtEl>
                                        <p:attrNameLst>
                                          <p:attrName>style.visibility</p:attrName>
                                        </p:attrNameLst>
                                      </p:cBhvr>
                                      <p:to>
                                        <p:strVal val="visible"/>
                                      </p:to>
                                    </p:set>
                                    <p:animEffect transition="in" filter="circle(in)">
                                      <p:cBhvr>
                                        <p:cTn id="23" dur="2000"/>
                                        <p:tgtEl>
                                          <p:spTgt spid="4">
                                            <p:graphicEl>
                                              <a:dgm id="{2DEC04E3-5900-4586-A815-8A9D93A72400}"/>
                                            </p:graphicEl>
                                          </p:spTgt>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
                                            <p:graphicEl>
                                              <a:dgm id="{D9192F06-9B3E-49D3-B5AA-3DA48895EC96}"/>
                                            </p:graphicEl>
                                          </p:spTgt>
                                        </p:tgtEl>
                                        <p:attrNameLst>
                                          <p:attrName>style.visibility</p:attrName>
                                        </p:attrNameLst>
                                      </p:cBhvr>
                                      <p:to>
                                        <p:strVal val="visible"/>
                                      </p:to>
                                    </p:set>
                                    <p:animEffect transition="in" filter="circle(in)">
                                      <p:cBhvr>
                                        <p:cTn id="26" dur="2000"/>
                                        <p:tgtEl>
                                          <p:spTgt spid="4">
                                            <p:graphicEl>
                                              <a:dgm id="{D9192F06-9B3E-49D3-B5AA-3DA48895EC9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graphicEl>
                                              <a:dgm id="{329F2676-CE65-442E-9EA0-5785FBAF6335}"/>
                                            </p:graphicEl>
                                          </p:spTgt>
                                        </p:tgtEl>
                                        <p:attrNameLst>
                                          <p:attrName>style.visibility</p:attrName>
                                        </p:attrNameLst>
                                      </p:cBhvr>
                                      <p:to>
                                        <p:strVal val="visible"/>
                                      </p:to>
                                    </p:set>
                                    <p:animEffect transition="in" filter="circle(in)">
                                      <p:cBhvr>
                                        <p:cTn id="31" dur="2000"/>
                                        <p:tgtEl>
                                          <p:spTgt spid="4">
                                            <p:graphicEl>
                                              <a:dgm id="{329F2676-CE65-442E-9EA0-5785FBAF6335}"/>
                                            </p:graphicEl>
                                          </p:spTgt>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4">
                                            <p:graphicEl>
                                              <a:dgm id="{80706DD0-F36F-4D35-9071-B5C20D3550C1}"/>
                                            </p:graphicEl>
                                          </p:spTgt>
                                        </p:tgtEl>
                                        <p:attrNameLst>
                                          <p:attrName>style.visibility</p:attrName>
                                        </p:attrNameLst>
                                      </p:cBhvr>
                                      <p:to>
                                        <p:strVal val="visible"/>
                                      </p:to>
                                    </p:set>
                                    <p:animEffect transition="in" filter="circle(in)">
                                      <p:cBhvr>
                                        <p:cTn id="34" dur="2000"/>
                                        <p:tgtEl>
                                          <p:spTgt spid="4">
                                            <p:graphicEl>
                                              <a:dgm id="{80706DD0-F36F-4D35-9071-B5C20D3550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graphicEl>
                                              <a:dgm id="{42F30EAA-6FDD-4A2C-B740-A42D943FA59A}"/>
                                            </p:graphicEl>
                                          </p:spTgt>
                                        </p:tgtEl>
                                        <p:attrNameLst>
                                          <p:attrName>style.visibility</p:attrName>
                                        </p:attrNameLst>
                                      </p:cBhvr>
                                      <p:to>
                                        <p:strVal val="visible"/>
                                      </p:to>
                                    </p:set>
                                    <p:animEffect transition="in" filter="circle(in)">
                                      <p:cBhvr>
                                        <p:cTn id="39" dur="2000"/>
                                        <p:tgtEl>
                                          <p:spTgt spid="4">
                                            <p:graphicEl>
                                              <a:dgm id="{42F30EAA-6FDD-4A2C-B740-A42D943FA59A}"/>
                                            </p:graphicEl>
                                          </p:spTgt>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4">
                                            <p:graphicEl>
                                              <a:dgm id="{A9BFB64E-986F-4427-B96B-7416F84A0B40}"/>
                                            </p:graphicEl>
                                          </p:spTgt>
                                        </p:tgtEl>
                                        <p:attrNameLst>
                                          <p:attrName>style.visibility</p:attrName>
                                        </p:attrNameLst>
                                      </p:cBhvr>
                                      <p:to>
                                        <p:strVal val="visible"/>
                                      </p:to>
                                    </p:set>
                                    <p:animEffect transition="in" filter="circle(in)">
                                      <p:cBhvr>
                                        <p:cTn id="42" dur="2000"/>
                                        <p:tgtEl>
                                          <p:spTgt spid="4">
                                            <p:graphicEl>
                                              <a:dgm id="{A9BFB64E-986F-4427-B96B-7416F84A0B4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4">
                                            <p:graphicEl>
                                              <a:dgm id="{794A03AE-B24D-40C0-BD24-2B6F999939B9}"/>
                                            </p:graphicEl>
                                          </p:spTgt>
                                        </p:tgtEl>
                                        <p:attrNameLst>
                                          <p:attrName>style.visibility</p:attrName>
                                        </p:attrNameLst>
                                      </p:cBhvr>
                                      <p:to>
                                        <p:strVal val="visible"/>
                                      </p:to>
                                    </p:set>
                                    <p:animEffect transition="in" filter="circle(in)">
                                      <p:cBhvr>
                                        <p:cTn id="47" dur="2000"/>
                                        <p:tgtEl>
                                          <p:spTgt spid="4">
                                            <p:graphicEl>
                                              <a:dgm id="{794A03AE-B24D-40C0-BD24-2B6F999939B9}"/>
                                            </p:graphicEl>
                                          </p:spTgt>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
                                            <p:graphicEl>
                                              <a:dgm id="{EDBD34E5-9A52-4EE7-83CB-20FDC243A47C}"/>
                                            </p:graphicEl>
                                          </p:spTgt>
                                        </p:tgtEl>
                                        <p:attrNameLst>
                                          <p:attrName>style.visibility</p:attrName>
                                        </p:attrNameLst>
                                      </p:cBhvr>
                                      <p:to>
                                        <p:strVal val="visible"/>
                                      </p:to>
                                    </p:set>
                                    <p:animEffect transition="in" filter="circle(in)">
                                      <p:cBhvr>
                                        <p:cTn id="50" dur="2000"/>
                                        <p:tgtEl>
                                          <p:spTgt spid="4">
                                            <p:graphicEl>
                                              <a:dgm id="{EDBD34E5-9A52-4EE7-83CB-20FDC243A47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4">
                                            <p:graphicEl>
                                              <a:dgm id="{88CA3347-EC29-4629-B87B-DD181BBD61E2}"/>
                                            </p:graphicEl>
                                          </p:spTgt>
                                        </p:tgtEl>
                                        <p:attrNameLst>
                                          <p:attrName>style.visibility</p:attrName>
                                        </p:attrNameLst>
                                      </p:cBhvr>
                                      <p:to>
                                        <p:strVal val="visible"/>
                                      </p:to>
                                    </p:set>
                                    <p:animEffect transition="in" filter="circle(in)">
                                      <p:cBhvr>
                                        <p:cTn id="55" dur="2000"/>
                                        <p:tgtEl>
                                          <p:spTgt spid="4">
                                            <p:graphicEl>
                                              <a:dgm id="{88CA3347-EC29-4629-B87B-DD181BBD61E2}"/>
                                            </p:graphicEl>
                                          </p:spTgt>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4">
                                            <p:graphicEl>
                                              <a:dgm id="{E5BC0FF1-EA02-471B-900F-1A60CF6C1B92}"/>
                                            </p:graphicEl>
                                          </p:spTgt>
                                        </p:tgtEl>
                                        <p:attrNameLst>
                                          <p:attrName>style.visibility</p:attrName>
                                        </p:attrNameLst>
                                      </p:cBhvr>
                                      <p:to>
                                        <p:strVal val="visible"/>
                                      </p:to>
                                    </p:set>
                                    <p:animEffect transition="in" filter="circle(in)">
                                      <p:cBhvr>
                                        <p:cTn id="58" dur="2000"/>
                                        <p:tgtEl>
                                          <p:spTgt spid="4">
                                            <p:graphicEl>
                                              <a:dgm id="{E5BC0FF1-EA02-471B-900F-1A60CF6C1B9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
                </p:tgtEl>
              </p:cMediaNode>
            </p:audio>
          </p:childTnLst>
        </p:cTn>
      </p:par>
    </p:tnLst>
    <p:bldLst>
      <p:bldP spid="2" grpId="0"/>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0" y="1508057"/>
            <a:ext cx="10515600" cy="4351338"/>
          </a:xfrm>
        </p:spPr>
        <p:txBody>
          <a:bodyPr/>
          <a:lstStyle/>
          <a:p>
            <a:pPr marL="0" indent="0">
              <a:lnSpc>
                <a:spcPct val="107000"/>
              </a:lnSpc>
              <a:spcBef>
                <a:spcPts val="0"/>
              </a:spcBef>
              <a:spcAft>
                <a:spcPts val="800"/>
              </a:spcAft>
              <a:buNone/>
            </a:pPr>
            <a:r>
              <a:rPr lang="fa-IR" b="1" dirty="0" smtClean="0">
                <a:solidFill>
                  <a:schemeClr val="bg1"/>
                </a:solidFill>
                <a:cs typeface="B Mitra" panose="00000400000000000000" pitchFamily="2" charset="-78"/>
              </a:rPr>
              <a:t>  </a:t>
            </a:r>
          </a:p>
          <a:p>
            <a:pPr marL="0" indent="0">
              <a:lnSpc>
                <a:spcPct val="107000"/>
              </a:lnSpc>
              <a:spcBef>
                <a:spcPts val="0"/>
              </a:spcBef>
              <a:spcAft>
                <a:spcPts val="800"/>
              </a:spcAft>
              <a:buNone/>
            </a:pPr>
            <a:r>
              <a:rPr lang="fa-IR" b="1" dirty="0" smtClean="0">
                <a:solidFill>
                  <a:schemeClr val="bg1"/>
                </a:solidFill>
                <a:cs typeface="B Mitra" panose="00000400000000000000" pitchFamily="2" charset="-78"/>
              </a:rPr>
              <a:t>                                                                             </a:t>
            </a:r>
            <a:r>
              <a:rPr lang="en-US" b="1" dirty="0" smtClean="0">
                <a:solidFill>
                  <a:schemeClr val="bg1"/>
                </a:solidFill>
                <a:cs typeface="B Mitra" panose="00000400000000000000" pitchFamily="2" charset="-78"/>
              </a:rPr>
              <a:t>Qs = F(</a:t>
            </a:r>
            <a:r>
              <a:rPr lang="en-US" b="1" dirty="0" smtClean="0">
                <a:solidFill>
                  <a:schemeClr val="bg1"/>
                </a:solidFill>
                <a:latin typeface="Calibri" panose="020F0502020204030204" pitchFamily="34" charset="0"/>
                <a:ea typeface="Calibri" panose="020F0502020204030204" pitchFamily="34" charset="0"/>
                <a:cs typeface="B Mitra" panose="00000400000000000000" pitchFamily="2" charset="-78"/>
              </a:rPr>
              <a:t>P</a:t>
            </a:r>
            <a:r>
              <a:rPr lang="en-US" b="1" baseline="-25000" dirty="0" smtClean="0">
                <a:solidFill>
                  <a:schemeClr val="bg1"/>
                </a:solidFill>
                <a:latin typeface="Calibri" panose="020F0502020204030204" pitchFamily="34" charset="0"/>
                <a:ea typeface="Calibri" panose="020F0502020204030204" pitchFamily="34" charset="0"/>
                <a:cs typeface="B Mitra" panose="00000400000000000000" pitchFamily="2" charset="-78"/>
              </a:rPr>
              <a:t>X</a:t>
            </a:r>
            <a:r>
              <a:rPr lang="en-US" b="1" dirty="0" smtClean="0">
                <a:solidFill>
                  <a:schemeClr val="bg1"/>
                </a:solidFill>
                <a:latin typeface="Calibri" panose="020F0502020204030204" pitchFamily="34" charset="0"/>
                <a:ea typeface="Calibri" panose="020F0502020204030204" pitchFamily="34" charset="0"/>
                <a:cs typeface="B Mitra" panose="00000400000000000000" pitchFamily="2" charset="-78"/>
              </a:rPr>
              <a:t> , </a:t>
            </a:r>
            <a:r>
              <a:rPr lang="en-US" b="1" dirty="0" smtClean="0">
                <a:solidFill>
                  <a:schemeClr val="bg1"/>
                </a:solidFill>
                <a:cs typeface="B Mitra" panose="00000400000000000000" pitchFamily="2" charset="-78"/>
              </a:rPr>
              <a:t>P</a:t>
            </a:r>
            <a:r>
              <a:rPr lang="en-US" b="1" baseline="-25000" dirty="0" smtClean="0">
                <a:solidFill>
                  <a:schemeClr val="bg1"/>
                </a:solidFill>
                <a:cs typeface="B Mitra" panose="00000400000000000000" pitchFamily="2" charset="-78"/>
              </a:rPr>
              <a:t>i , </a:t>
            </a:r>
            <a:r>
              <a:rPr lang="en-US" b="1" dirty="0" smtClean="0">
                <a:solidFill>
                  <a:schemeClr val="bg1"/>
                </a:solidFill>
                <a:latin typeface="Calibri" panose="020F0502020204030204" pitchFamily="34" charset="0"/>
                <a:ea typeface="Calibri" panose="020F0502020204030204" pitchFamily="34" charset="0"/>
                <a:cs typeface="B Mitra" panose="00000400000000000000" pitchFamily="2" charset="-78"/>
              </a:rPr>
              <a:t>E , T , …)</a:t>
            </a:r>
            <a:endParaRPr lang="en-US" b="1" dirty="0">
              <a:solidFill>
                <a:schemeClr val="bg1"/>
              </a:solidFill>
              <a:latin typeface="Calibri" panose="020F0502020204030204" pitchFamily="34" charset="0"/>
              <a:ea typeface="Calibri" panose="020F0502020204030204" pitchFamily="34" charset="0"/>
              <a:cs typeface="B Mitra" panose="00000400000000000000" pitchFamily="2" charset="-78"/>
            </a:endParaRPr>
          </a:p>
        </p:txBody>
      </p:sp>
      <p:sp>
        <p:nvSpPr>
          <p:cNvPr id="8" name="Cloud Callout 7"/>
          <p:cNvSpPr/>
          <p:nvPr/>
        </p:nvSpPr>
        <p:spPr>
          <a:xfrm>
            <a:off x="813163" y="5096079"/>
            <a:ext cx="2037805" cy="1182188"/>
          </a:xfrm>
          <a:prstGeom prst="cloudCallout">
            <a:avLst>
              <a:gd name="adj1" fmla="val 172070"/>
              <a:gd name="adj2" fmla="val -281360"/>
            </a:avLst>
          </a:prstGeom>
          <a:solidFill>
            <a:srgbClr val="FFC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cs typeface="B Mitra" panose="00000400000000000000" pitchFamily="2" charset="-78"/>
              </a:rPr>
              <a:t>قیمت خود کالا</a:t>
            </a:r>
            <a:endParaRPr lang="en-US" sz="2000" b="1" dirty="0">
              <a:solidFill>
                <a:schemeClr val="bg1"/>
              </a:solidFill>
              <a:cs typeface="B Mitra" panose="00000400000000000000" pitchFamily="2" charset="-78"/>
            </a:endParaRPr>
          </a:p>
        </p:txBody>
      </p:sp>
      <p:sp>
        <p:nvSpPr>
          <p:cNvPr id="9" name="Cloud Callout 8"/>
          <p:cNvSpPr/>
          <p:nvPr/>
        </p:nvSpPr>
        <p:spPr>
          <a:xfrm>
            <a:off x="3918857" y="4754189"/>
            <a:ext cx="2508068" cy="1802674"/>
          </a:xfrm>
          <a:prstGeom prst="cloudCallout">
            <a:avLst>
              <a:gd name="adj1" fmla="val 25362"/>
              <a:gd name="adj2" fmla="val -185328"/>
            </a:avLst>
          </a:pr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latin typeface="Raavi" panose="020B0502040204020203" pitchFamily="34" charset="0"/>
                <a:cs typeface="B Mitra" panose="00000400000000000000" pitchFamily="2" charset="-78"/>
              </a:rPr>
              <a:t>قیمت نهاده های تولید</a:t>
            </a:r>
            <a:endParaRPr lang="en-US" sz="2000" b="1" dirty="0">
              <a:solidFill>
                <a:schemeClr val="bg1"/>
              </a:solidFill>
              <a:latin typeface="Raavi" panose="020B0502040204020203" pitchFamily="34" charset="0"/>
              <a:cs typeface="B Mitra" panose="00000400000000000000" pitchFamily="2" charset="-78"/>
            </a:endParaRPr>
          </a:p>
        </p:txBody>
      </p:sp>
      <p:sp>
        <p:nvSpPr>
          <p:cNvPr id="10" name="Cloud Callout 9"/>
          <p:cNvSpPr/>
          <p:nvPr/>
        </p:nvSpPr>
        <p:spPr>
          <a:xfrm>
            <a:off x="7494814" y="5408793"/>
            <a:ext cx="2873828" cy="1288278"/>
          </a:xfrm>
          <a:prstGeom prst="cloudCallout">
            <a:avLst>
              <a:gd name="adj1" fmla="val -95404"/>
              <a:gd name="adj2" fmla="val -289818"/>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cs typeface="B Mitra" panose="00000400000000000000" pitchFamily="2" charset="-78"/>
              </a:rPr>
              <a:t>انتظارات عرضه کننده</a:t>
            </a:r>
            <a:endParaRPr lang="en-US" sz="2000" b="1" dirty="0">
              <a:solidFill>
                <a:schemeClr val="bg1"/>
              </a:solidFill>
              <a:cs typeface="B Mitra" panose="00000400000000000000" pitchFamily="2" charset="-78"/>
            </a:endParaRPr>
          </a:p>
        </p:txBody>
      </p:sp>
      <p:sp>
        <p:nvSpPr>
          <p:cNvPr id="11" name="Cloud Callout 10"/>
          <p:cNvSpPr/>
          <p:nvPr/>
        </p:nvSpPr>
        <p:spPr>
          <a:xfrm>
            <a:off x="8739055" y="2677886"/>
            <a:ext cx="2756260" cy="979714"/>
          </a:xfrm>
          <a:prstGeom prst="cloudCallout">
            <a:avLst>
              <a:gd name="adj1" fmla="val -129473"/>
              <a:gd name="adj2" fmla="val -92149"/>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cs typeface="B Mitra" panose="00000400000000000000" pitchFamily="2" charset="-78"/>
              </a:rPr>
              <a:t>تکنولوژی</a:t>
            </a:r>
            <a:endParaRPr lang="en-US" sz="2000" b="1" dirty="0">
              <a:solidFill>
                <a:schemeClr val="bg1"/>
              </a:solidFill>
              <a:cs typeface="B Mitra" panose="00000400000000000000" pitchFamily="2" charset="-78"/>
            </a:endParaRPr>
          </a:p>
        </p:txBody>
      </p:sp>
      <p:sp>
        <p:nvSpPr>
          <p:cNvPr id="12" name="Cloud Callout 11"/>
          <p:cNvSpPr/>
          <p:nvPr/>
        </p:nvSpPr>
        <p:spPr>
          <a:xfrm>
            <a:off x="127363" y="2910706"/>
            <a:ext cx="2547257" cy="1045028"/>
          </a:xfrm>
          <a:prstGeom prst="cloudCallout">
            <a:avLst>
              <a:gd name="adj1" fmla="val 120194"/>
              <a:gd name="adj2" fmla="val -102500"/>
            </a:avLst>
          </a:prstGeom>
          <a:solidFill>
            <a:srgbClr val="92D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cs typeface="B Mitra" panose="00000400000000000000" pitchFamily="2" charset="-78"/>
              </a:rPr>
              <a:t>مقدار عرضه</a:t>
            </a:r>
            <a:endParaRPr lang="en-US" sz="2000" b="1" dirty="0">
              <a:solidFill>
                <a:schemeClr val="bg1"/>
              </a:solidFill>
              <a:cs typeface="B Mitra" panose="00000400000000000000" pitchFamily="2" charset="-78"/>
            </a:endParaRPr>
          </a:p>
        </p:txBody>
      </p:sp>
      <p:sp>
        <p:nvSpPr>
          <p:cNvPr id="14" name="Cloud Callout 13"/>
          <p:cNvSpPr/>
          <p:nvPr/>
        </p:nvSpPr>
        <p:spPr>
          <a:xfrm>
            <a:off x="5055326" y="317953"/>
            <a:ext cx="1619794" cy="985543"/>
          </a:xfrm>
          <a:prstGeom prst="cloudCallout">
            <a:avLst>
              <a:gd name="adj1" fmla="val -47446"/>
              <a:gd name="adj2" fmla="val 115519"/>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000" b="1" dirty="0" smtClean="0">
                <a:solidFill>
                  <a:schemeClr val="bg1"/>
                </a:solidFill>
                <a:cs typeface="B Mitra" panose="00000400000000000000" pitchFamily="2" charset="-78"/>
              </a:rPr>
              <a:t>تابعی است از</a:t>
            </a:r>
            <a:endParaRPr lang="en-US" sz="2000" b="1" dirty="0" smtClean="0">
              <a:solidFill>
                <a:schemeClr val="bg1"/>
              </a:solidFill>
              <a:cs typeface="B Mitra" panose="00000400000000000000" pitchFamily="2" charset="-78"/>
            </a:endParaRPr>
          </a:p>
          <a:p>
            <a:pPr algn="ctr"/>
            <a:endParaRPr lang="en-US" sz="2000" b="1" dirty="0">
              <a:solidFill>
                <a:schemeClr val="bg1"/>
              </a:solidFill>
              <a:cs typeface="B Mitra" panose="00000400000000000000" pitchFamily="2" charset="-7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93827966"/>
      </p:ext>
    </p:extLst>
  </p:cSld>
  <p:clrMapOvr>
    <a:masterClrMapping/>
  </p:clrMapOvr>
  <mc:AlternateContent xmlns:mc="http://schemas.openxmlformats.org/markup-compatibility/2006" xmlns:p14="http://schemas.microsoft.com/office/powerpoint/2010/main">
    <mc:Choice Requires="p14">
      <p:transition spd="slow" p14:dur="2000" advTm="38325"/>
    </mc:Choice>
    <mc:Fallback xmlns="">
      <p:transition spd="slow" advTm="3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ppt_w</p:attrName>
                                        </p:attrNameLst>
                                      </p:cBhvr>
                                      <p:tavLst>
                                        <p:tav tm="0" fmla="#ppt_w*sin(2.5*pi*$)">
                                          <p:val>
                                            <p:fltVal val="0"/>
                                          </p:val>
                                        </p:tav>
                                        <p:tav tm="100000">
                                          <p:val>
                                            <p:fltVal val="1"/>
                                          </p:val>
                                        </p:tav>
                                      </p:tavLst>
                                    </p:anim>
                                    <p:anim calcmode="lin" valueType="num">
                                      <p:cBhvr>
                                        <p:cTn id="4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10" grpId="0" animBg="1"/>
      <p:bldP spid="11" grpId="0" animBg="1"/>
      <p:bldP spid="1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a:r>
              <a:rPr lang="fa-IR" dirty="0" smtClean="0">
                <a:cs typeface="B Mitra" panose="00000400000000000000" pitchFamily="2" charset="-78"/>
              </a:rPr>
              <a:t>1. قیمت خود کالا</a:t>
            </a:r>
            <a:endParaRPr lang="en-US" dirty="0">
              <a:cs typeface="B Mitra" panose="00000400000000000000" pitchFamily="2" charset="-78"/>
            </a:endParaRPr>
          </a:p>
        </p:txBody>
      </p:sp>
      <p:sp>
        <p:nvSpPr>
          <p:cNvPr id="3" name="Content Placeholder 2"/>
          <p:cNvSpPr>
            <a:spLocks noGrp="1"/>
          </p:cNvSpPr>
          <p:nvPr>
            <p:ph idx="1"/>
          </p:nvPr>
        </p:nvSpPr>
        <p:spPr>
          <a:xfrm>
            <a:off x="680321" y="2336873"/>
            <a:ext cx="9613861" cy="2418007"/>
          </a:xfrm>
        </p:spPr>
        <p:txBody>
          <a:bodyPr>
            <a:normAutofit/>
          </a:bodyPr>
          <a:lstStyle/>
          <a:p>
            <a:pPr algn="just" rtl="1"/>
            <a:r>
              <a:rPr lang="fa-IR" sz="2800" dirty="0" smtClean="0">
                <a:cs typeface="B Mitra" panose="00000400000000000000" pitchFamily="2" charset="-78"/>
              </a:rPr>
              <a:t>برای سادگی بحث فرض می شود که عوامل مختلف موثر در عرضه، ثابت باشند و تنها‌قیمت خود کالا تغییر کند ، در اینصورت می توان گفت ، عرضه یک کالای معین تابع ‌قیمت خود کالاست به این مفهوم که اگر قیمت کالای شخصی افزایش یابد عرضه کالا‌نیز افزایش می یابد و در صورتیکه قیمت کالا کاهش یابد عرضه کالا نیر کاهش می یابد‌. </a:t>
            </a:r>
            <a:endParaRPr lang="en-US" sz="2800" dirty="0">
              <a:cs typeface="B Mitra" panose="00000400000000000000" pitchFamily="2" charset="-78"/>
            </a:endParaRPr>
          </a:p>
        </p:txBody>
      </p:sp>
      <p:pic>
        <p:nvPicPr>
          <p:cNvPr id="4" name="Picture 3"/>
          <p:cNvPicPr>
            <a:picLocks noChangeAspect="1"/>
          </p:cNvPicPr>
          <p:nvPr/>
        </p:nvPicPr>
        <p:blipFill>
          <a:blip r:embed="rId4"/>
          <a:stretch>
            <a:fillRect/>
          </a:stretch>
        </p:blipFill>
        <p:spPr>
          <a:xfrm>
            <a:off x="0" y="631982"/>
            <a:ext cx="1883061" cy="1323430"/>
          </a:xfrm>
          <a:prstGeom prst="rect">
            <a:avLst/>
          </a:prstGeom>
          <a:ln>
            <a:solidFill>
              <a:schemeClr val="bg2"/>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109063"/>
            <a:ext cx="609600" cy="609600"/>
          </a:xfrm>
          <a:prstGeom prst="rect">
            <a:avLst/>
          </a:prstGeom>
        </p:spPr>
      </p:pic>
    </p:spTree>
    <p:extLst>
      <p:ext uri="{BB962C8B-B14F-4D97-AF65-F5344CB8AC3E}">
        <p14:creationId xmlns:p14="http://schemas.microsoft.com/office/powerpoint/2010/main" val="2144769481"/>
      </p:ext>
    </p:extLst>
  </p:cSld>
  <p:clrMapOvr>
    <a:masterClrMapping/>
  </p:clrMapOvr>
  <mc:AlternateContent xmlns:mc="http://schemas.openxmlformats.org/markup-compatibility/2006" xmlns:p14="http://schemas.microsoft.com/office/powerpoint/2010/main">
    <mc:Choice Requires="p14">
      <p:transition spd="slow" p14:dur="2000" advTm="93801"/>
    </mc:Choice>
    <mc:Fallback xmlns="">
      <p:transition spd="slow" advTm="9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5004" y="805267"/>
            <a:ext cx="9384300" cy="954107"/>
          </a:xfrm>
          <a:prstGeom prst="rect">
            <a:avLst/>
          </a:prstGeom>
        </p:spPr>
        <p:txBody>
          <a:bodyPr wrap="none">
            <a:spAutoFit/>
          </a:bodyPr>
          <a:lstStyle/>
          <a:p>
            <a:r>
              <a:rPr lang="fa-IR" sz="2800" dirty="0" smtClean="0">
                <a:cs typeface="B Mitra" panose="00000400000000000000" pitchFamily="2" charset="-78"/>
              </a:rPr>
              <a:t>به عنوان مثال رابطه بین قیمت و مقدار عرضه سیب زمینی در جدول زیر نشان داده شده است:</a:t>
            </a:r>
          </a:p>
          <a:p>
            <a:pPr algn="ctr"/>
            <a:r>
              <a:rPr lang="fa-IR" sz="2800" dirty="0" smtClean="0">
                <a:cs typeface="B Mitra" panose="00000400000000000000" pitchFamily="2" charset="-78"/>
              </a:rPr>
              <a:t>(اعداد فرضی و صرفا جهت مثال)</a:t>
            </a:r>
            <a:endParaRPr lang="en-US" sz="2800" dirty="0">
              <a:cs typeface="B Mitra" panose="00000400000000000000" pitchFamily="2" charset="-7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920" y="692332"/>
            <a:ext cx="2134084" cy="213408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614858069"/>
              </p:ext>
            </p:extLst>
          </p:nvPr>
        </p:nvGraphicFramePr>
        <p:xfrm>
          <a:off x="6649316" y="2930918"/>
          <a:ext cx="4165602" cy="2926080"/>
        </p:xfrm>
        <a:graphic>
          <a:graphicData uri="http://schemas.openxmlformats.org/drawingml/2006/table">
            <a:tbl>
              <a:tblPr firstRow="1" bandRow="1">
                <a:tableStyleId>{00A15C55-8517-42AA-B614-E9B94910E393}</a:tableStyleId>
              </a:tblPr>
              <a:tblGrid>
                <a:gridCol w="2082801">
                  <a:extLst>
                    <a:ext uri="{9D8B030D-6E8A-4147-A177-3AD203B41FA5}">
                      <a16:colId xmlns:a16="http://schemas.microsoft.com/office/drawing/2014/main" val="2786025567"/>
                    </a:ext>
                  </a:extLst>
                </a:gridCol>
                <a:gridCol w="2082801">
                  <a:extLst>
                    <a:ext uri="{9D8B030D-6E8A-4147-A177-3AD203B41FA5}">
                      <a16:colId xmlns:a16="http://schemas.microsoft.com/office/drawing/2014/main" val="4077106937"/>
                    </a:ext>
                  </a:extLst>
                </a:gridCol>
              </a:tblGrid>
              <a:tr h="0">
                <a:tc>
                  <a:txBody>
                    <a:bodyPr/>
                    <a:lstStyle/>
                    <a:p>
                      <a:pPr algn="ctr"/>
                      <a:r>
                        <a:rPr lang="fa-IR" noProof="0" dirty="0" smtClean="0"/>
                        <a:t>قیمت(ریال)</a:t>
                      </a:r>
                      <a:endParaRPr lang="fa-IR" noProof="0" dirty="0"/>
                    </a:p>
                  </a:txBody>
                  <a:tcPr/>
                </a:tc>
                <a:tc>
                  <a:txBody>
                    <a:bodyPr/>
                    <a:lstStyle/>
                    <a:p>
                      <a:pPr algn="ctr"/>
                      <a:r>
                        <a:rPr lang="fa-IR" noProof="0" dirty="0" smtClean="0"/>
                        <a:t>مقدار</a:t>
                      </a:r>
                      <a:r>
                        <a:rPr lang="fa-IR" baseline="0" noProof="0" dirty="0" smtClean="0"/>
                        <a:t> عرضه</a:t>
                      </a:r>
                      <a:endParaRPr lang="fa-IR" noProof="0" dirty="0"/>
                    </a:p>
                  </a:txBody>
                  <a:tcPr/>
                </a:tc>
                <a:extLst>
                  <a:ext uri="{0D108BD9-81ED-4DB2-BD59-A6C34878D82A}">
                    <a16:rowId xmlns:a16="http://schemas.microsoft.com/office/drawing/2014/main" val="1086315210"/>
                  </a:ext>
                </a:extLst>
              </a:tr>
              <a:tr h="340626">
                <a:tc>
                  <a:txBody>
                    <a:bodyPr/>
                    <a:lstStyle/>
                    <a:p>
                      <a:pPr algn="ctr"/>
                      <a:r>
                        <a:rPr lang="fa-IR" noProof="0" dirty="0" smtClean="0"/>
                        <a:t>100</a:t>
                      </a:r>
                      <a:endParaRPr lang="fa-IR" noProof="0" dirty="0"/>
                    </a:p>
                  </a:txBody>
                  <a:tcPr/>
                </a:tc>
                <a:tc>
                  <a:txBody>
                    <a:bodyPr/>
                    <a:lstStyle/>
                    <a:p>
                      <a:pPr algn="ctr"/>
                      <a:r>
                        <a:rPr lang="fa-IR" noProof="0" dirty="0" smtClean="0"/>
                        <a:t>0</a:t>
                      </a:r>
                      <a:endParaRPr lang="fa-IR" noProof="0" dirty="0"/>
                    </a:p>
                  </a:txBody>
                  <a:tcPr/>
                </a:tc>
                <a:extLst>
                  <a:ext uri="{0D108BD9-81ED-4DB2-BD59-A6C34878D82A}">
                    <a16:rowId xmlns:a16="http://schemas.microsoft.com/office/drawing/2014/main" val="245880933"/>
                  </a:ext>
                </a:extLst>
              </a:tr>
              <a:tr h="340626">
                <a:tc>
                  <a:txBody>
                    <a:bodyPr/>
                    <a:lstStyle/>
                    <a:p>
                      <a:pPr algn="ctr"/>
                      <a:r>
                        <a:rPr lang="fa-IR" noProof="0" dirty="0" smtClean="0"/>
                        <a:t>150</a:t>
                      </a:r>
                      <a:endParaRPr lang="fa-IR" noProof="0" dirty="0"/>
                    </a:p>
                  </a:txBody>
                  <a:tcPr/>
                </a:tc>
                <a:tc>
                  <a:txBody>
                    <a:bodyPr/>
                    <a:lstStyle/>
                    <a:p>
                      <a:pPr algn="ctr"/>
                      <a:r>
                        <a:rPr lang="fa-IR" noProof="0" dirty="0" smtClean="0"/>
                        <a:t>200</a:t>
                      </a:r>
                      <a:endParaRPr lang="fa-IR" noProof="0" dirty="0"/>
                    </a:p>
                  </a:txBody>
                  <a:tcPr/>
                </a:tc>
                <a:extLst>
                  <a:ext uri="{0D108BD9-81ED-4DB2-BD59-A6C34878D82A}">
                    <a16:rowId xmlns:a16="http://schemas.microsoft.com/office/drawing/2014/main" val="3186798818"/>
                  </a:ext>
                </a:extLst>
              </a:tr>
              <a:tr h="340626">
                <a:tc>
                  <a:txBody>
                    <a:bodyPr/>
                    <a:lstStyle/>
                    <a:p>
                      <a:pPr algn="ctr"/>
                      <a:r>
                        <a:rPr lang="fa-IR" noProof="0" dirty="0" smtClean="0"/>
                        <a:t>200</a:t>
                      </a:r>
                      <a:endParaRPr lang="fa-IR" noProof="0" dirty="0"/>
                    </a:p>
                  </a:txBody>
                  <a:tcPr/>
                </a:tc>
                <a:tc>
                  <a:txBody>
                    <a:bodyPr/>
                    <a:lstStyle/>
                    <a:p>
                      <a:pPr algn="ctr"/>
                      <a:r>
                        <a:rPr lang="fa-IR" noProof="0" dirty="0" smtClean="0"/>
                        <a:t>400</a:t>
                      </a:r>
                    </a:p>
                  </a:txBody>
                  <a:tcPr/>
                </a:tc>
                <a:extLst>
                  <a:ext uri="{0D108BD9-81ED-4DB2-BD59-A6C34878D82A}">
                    <a16:rowId xmlns:a16="http://schemas.microsoft.com/office/drawing/2014/main" val="209772332"/>
                  </a:ext>
                </a:extLst>
              </a:tr>
              <a:tr h="340626">
                <a:tc>
                  <a:txBody>
                    <a:bodyPr/>
                    <a:lstStyle/>
                    <a:p>
                      <a:pPr algn="ctr"/>
                      <a:r>
                        <a:rPr lang="fa-IR" noProof="0" dirty="0" smtClean="0"/>
                        <a:t>250</a:t>
                      </a:r>
                      <a:endParaRPr lang="fa-IR" noProof="0" dirty="0"/>
                    </a:p>
                  </a:txBody>
                  <a:tcPr/>
                </a:tc>
                <a:tc>
                  <a:txBody>
                    <a:bodyPr/>
                    <a:lstStyle/>
                    <a:p>
                      <a:pPr algn="ctr"/>
                      <a:r>
                        <a:rPr lang="fa-IR" noProof="0" dirty="0" smtClean="0"/>
                        <a:t>600</a:t>
                      </a:r>
                    </a:p>
                  </a:txBody>
                  <a:tcPr/>
                </a:tc>
                <a:extLst>
                  <a:ext uri="{0D108BD9-81ED-4DB2-BD59-A6C34878D82A}">
                    <a16:rowId xmlns:a16="http://schemas.microsoft.com/office/drawing/2014/main" val="1353260425"/>
                  </a:ext>
                </a:extLst>
              </a:tr>
              <a:tr h="340626">
                <a:tc>
                  <a:txBody>
                    <a:bodyPr/>
                    <a:lstStyle/>
                    <a:p>
                      <a:pPr algn="ctr"/>
                      <a:r>
                        <a:rPr lang="fa-IR" noProof="0" dirty="0" smtClean="0"/>
                        <a:t>300</a:t>
                      </a:r>
                      <a:endParaRPr lang="fa-IR" noProof="0" dirty="0"/>
                    </a:p>
                  </a:txBody>
                  <a:tcPr/>
                </a:tc>
                <a:tc>
                  <a:txBody>
                    <a:bodyPr/>
                    <a:lstStyle/>
                    <a:p>
                      <a:pPr algn="ctr"/>
                      <a:r>
                        <a:rPr lang="fa-IR" noProof="0" dirty="0" smtClean="0"/>
                        <a:t>800</a:t>
                      </a:r>
                    </a:p>
                  </a:txBody>
                  <a:tcPr/>
                </a:tc>
                <a:extLst>
                  <a:ext uri="{0D108BD9-81ED-4DB2-BD59-A6C34878D82A}">
                    <a16:rowId xmlns:a16="http://schemas.microsoft.com/office/drawing/2014/main" val="905826627"/>
                  </a:ext>
                </a:extLst>
              </a:tr>
              <a:tr h="340626">
                <a:tc>
                  <a:txBody>
                    <a:bodyPr/>
                    <a:lstStyle/>
                    <a:p>
                      <a:pPr algn="ctr"/>
                      <a:r>
                        <a:rPr lang="fa-IR" noProof="0" dirty="0" smtClean="0"/>
                        <a:t>350</a:t>
                      </a:r>
                      <a:endParaRPr lang="fa-IR" noProof="0" dirty="0"/>
                    </a:p>
                  </a:txBody>
                  <a:tcPr/>
                </a:tc>
                <a:tc>
                  <a:txBody>
                    <a:bodyPr/>
                    <a:lstStyle/>
                    <a:p>
                      <a:pPr algn="ctr"/>
                      <a:r>
                        <a:rPr lang="fa-IR" noProof="0" dirty="0" smtClean="0"/>
                        <a:t>1000</a:t>
                      </a:r>
                    </a:p>
                  </a:txBody>
                  <a:tcPr/>
                </a:tc>
                <a:extLst>
                  <a:ext uri="{0D108BD9-81ED-4DB2-BD59-A6C34878D82A}">
                    <a16:rowId xmlns:a16="http://schemas.microsoft.com/office/drawing/2014/main" val="1359865511"/>
                  </a:ext>
                </a:extLst>
              </a:tr>
              <a:tr h="340626">
                <a:tc>
                  <a:txBody>
                    <a:bodyPr/>
                    <a:lstStyle/>
                    <a:p>
                      <a:pPr algn="ctr"/>
                      <a:r>
                        <a:rPr lang="fa-IR" noProof="0" dirty="0" smtClean="0"/>
                        <a:t>400</a:t>
                      </a:r>
                      <a:endParaRPr lang="fa-IR" noProof="0" dirty="0"/>
                    </a:p>
                  </a:txBody>
                  <a:tcPr/>
                </a:tc>
                <a:tc>
                  <a:txBody>
                    <a:bodyPr/>
                    <a:lstStyle/>
                    <a:p>
                      <a:pPr algn="ctr"/>
                      <a:r>
                        <a:rPr lang="fa-IR" noProof="0" dirty="0" smtClean="0"/>
                        <a:t>1200</a:t>
                      </a:r>
                    </a:p>
                  </a:txBody>
                  <a:tcPr/>
                </a:tc>
                <a:extLst>
                  <a:ext uri="{0D108BD9-81ED-4DB2-BD59-A6C34878D82A}">
                    <a16:rowId xmlns:a16="http://schemas.microsoft.com/office/drawing/2014/main" val="919618771"/>
                  </a:ext>
                </a:extLst>
              </a:tr>
            </a:tbl>
          </a:graphicData>
        </a:graphic>
      </p:graphicFrame>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920" y="2659984"/>
            <a:ext cx="6041330" cy="366677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0608514"/>
      </p:ext>
    </p:extLst>
  </p:cSld>
  <p:clrMapOvr>
    <a:masterClrMapping/>
  </p:clrMapOvr>
  <mc:AlternateContent xmlns:mc="http://schemas.openxmlformats.org/markup-compatibility/2006" xmlns:p14="http://schemas.microsoft.com/office/powerpoint/2010/main">
    <mc:Choice Requires="p14">
      <p:transition spd="slow" p14:dur="2000" advTm="107421"/>
    </mc:Choice>
    <mc:Fallback xmlns="">
      <p:transition spd="slow" advTm="10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cs typeface="B Mitra" panose="00000400000000000000" pitchFamily="2" charset="-78"/>
              </a:rPr>
              <a:t>قانون عرضه</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3200" dirty="0" smtClean="0">
                <a:cs typeface="B Mitra" panose="00000400000000000000" pitchFamily="2" charset="-78"/>
              </a:rPr>
              <a:t>یک نوع رابطه مستقیم بین قیمت کالا و مقدار عرضه وجود دارد به این مفهوم که اگر‌قیمت کالا در حد پایین باشد ، مقدار کالایی که توسط عرضه کننده «تولید کننده» عرضه‌می شود کم و کمتر می شود و برعکس با افزایش قیمت مقدار عرضه نیز افزایش می‌یابد . </a:t>
            </a:r>
            <a:endParaRPr lang="en-US" sz="3200" dirty="0">
              <a:cs typeface="B Mitra"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5987169"/>
      </p:ext>
    </p:extLst>
  </p:cSld>
  <p:clrMapOvr>
    <a:masterClrMapping/>
  </p:clrMapOvr>
  <mc:AlternateContent xmlns:mc="http://schemas.openxmlformats.org/markup-compatibility/2006" xmlns:p14="http://schemas.microsoft.com/office/powerpoint/2010/main">
    <mc:Choice Requires="p14">
      <p:transition spd="slow" p14:dur="2000" advTm="25508"/>
    </mc:Choice>
    <mc:Fallback xmlns="">
      <p:transition spd="slow" advTm="2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cs typeface="B Mitra" panose="00000400000000000000" pitchFamily="2" charset="-78"/>
              </a:rPr>
              <a:t>2- قيمت نهاده‎هاي توليدي</a:t>
            </a:r>
            <a:endParaRPr lang="en-US" dirty="0">
              <a:cs typeface="B Mitra"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3200" dirty="0" smtClean="0">
                <a:cs typeface="B Mitra" panose="00000400000000000000" pitchFamily="2" charset="-78"/>
              </a:rPr>
              <a:t>هر كالا داراي فرايند توليدي خاصي است كه عوامل متعددي دست به دست هم مي دهند  و اين كالا را توليد مي نمايند. مواد اوليه-نيروي كار- زمين و سرمايه از جمله عوامل توليدي هستند. در جريان توليد هر كدام از اين عوامل هزينه اي را دريافت مي نمايند تا كار خود را صورت دهند به مواد اوليه هزينه يا قيمت مواد اوليه تعلق مي گيرد به نيروي كار دستمزد و حقوق و به زمين اجاره و بالاخره به سرمايه بهره تعلق مي گيرد.</a:t>
            </a:r>
            <a:endParaRPr lang="en-US" sz="3200" dirty="0">
              <a:cs typeface="B Mitra" panose="00000400000000000000"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17472264"/>
      </p:ext>
    </p:extLst>
  </p:cSld>
  <p:clrMapOvr>
    <a:masterClrMapping/>
  </p:clrMapOvr>
  <mc:AlternateContent xmlns:mc="http://schemas.openxmlformats.org/markup-compatibility/2006" xmlns:p14="http://schemas.microsoft.com/office/powerpoint/2010/main">
    <mc:Choice Requires="p14">
      <p:transition spd="slow" p14:dur="2000" advTm="82346"/>
    </mc:Choice>
    <mc:Fallback xmlns="">
      <p:transition spd="slow" advTm="82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0479382">
            <a:off x="483325" y="2235816"/>
            <a:ext cx="10345783" cy="175432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wrap="square">
            <a:spAutoFit/>
          </a:bodyPr>
          <a:lstStyle/>
          <a:p>
            <a:pPr algn="just" rtl="1"/>
            <a:r>
              <a:rPr lang="fa-IR" sz="3600" dirty="0" smtClean="0">
                <a:solidFill>
                  <a:schemeClr val="bg1"/>
                </a:solidFill>
                <a:cs typeface="B Mitra" panose="00000400000000000000" pitchFamily="2" charset="-78"/>
              </a:rPr>
              <a:t>حال هر كدام از موارد ياد شده كه قيمت خود را تغييردهند باعث تغييردرقيمت نهاده هاي توليدي شود و روي هزينه كل توليد اثر مي گذارند و نهايتا اين هزينه روي قيمت تمام شده كالا اثر مي گذارد.</a:t>
            </a:r>
            <a:endParaRPr lang="en-US" sz="3600" dirty="0">
              <a:solidFill>
                <a:schemeClr val="bg1"/>
              </a:solidFill>
              <a:cs typeface="B Mitra"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0980201"/>
      </p:ext>
    </p:extLst>
  </p:cSld>
  <p:clrMapOvr>
    <a:masterClrMapping/>
  </p:clrMapOvr>
  <mc:AlternateContent xmlns:mc="http://schemas.openxmlformats.org/markup-compatibility/2006" xmlns:p14="http://schemas.microsoft.com/office/powerpoint/2010/main">
    <mc:Choice Requires="p14">
      <p:transition spd="slow" p14:dur="2000" advTm="21987"/>
    </mc:Choice>
    <mc:Fallback xmlns="">
      <p:transition spd="slow" advTm="2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9.4|1.7|6.7|14.1|11.6|4.5"/>
</p:tagLst>
</file>

<file path=ppt/tags/tag2.xml><?xml version="1.0" encoding="utf-8"?>
<p:tagLst xmlns:a="http://schemas.openxmlformats.org/drawingml/2006/main" xmlns:r="http://schemas.openxmlformats.org/officeDocument/2006/relationships" xmlns:p="http://schemas.openxmlformats.org/presentationml/2006/main">
  <p:tag name="TIMING" val="|1|1.2|1|9.6|3.1|1.8|8.7|7.1"/>
</p:tagLst>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Template>
  <TotalTime>461</TotalTime>
  <Words>952</Words>
  <Application>Microsoft Office PowerPoint</Application>
  <PresentationFormat>Widescreen</PresentationFormat>
  <Paragraphs>79</Paragraphs>
  <Slides>18</Slides>
  <Notes>0</Notes>
  <HiddenSlides>0</HiddenSlides>
  <MMClips>18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B Mitra</vt:lpstr>
      <vt:lpstr>B Titr</vt:lpstr>
      <vt:lpstr>Calibri</vt:lpstr>
      <vt:lpstr>Raavi</vt:lpstr>
      <vt:lpstr>Times New Roman</vt:lpstr>
      <vt:lpstr>Trebuchet MS</vt:lpstr>
      <vt:lpstr>Berlin</vt:lpstr>
      <vt:lpstr>اقتصاد خرد عنوان مبحث: عرضه </vt:lpstr>
      <vt:lpstr>عرضه Supply</vt:lpstr>
      <vt:lpstr>4 مورد از مهم ترین عوامل موثر بر عرضه: </vt:lpstr>
      <vt:lpstr>PowerPoint Presentation</vt:lpstr>
      <vt:lpstr>1. قیمت خود کالا</vt:lpstr>
      <vt:lpstr>PowerPoint Presentation</vt:lpstr>
      <vt:lpstr>قانون عرضه</vt:lpstr>
      <vt:lpstr>2- قيمت نهاده‎هاي توليدي</vt:lpstr>
      <vt:lpstr>PowerPoint Presentation</vt:lpstr>
      <vt:lpstr>مثال: </vt:lpstr>
      <vt:lpstr>3. انتظارات فروشندگان از قيمت هاي نسبي آينده </vt:lpstr>
      <vt:lpstr>4- تكنولوژي </vt:lpstr>
      <vt:lpstr>تعداد عرضه کنندگان</vt:lpstr>
      <vt:lpstr>معادله عرضه</vt:lpstr>
      <vt:lpstr>PowerPoint Presentation</vt:lpstr>
      <vt:lpstr>عرضه بازار</vt:lpstr>
      <vt:lpstr>مثال از معادله عرضه بازار</vt:lpstr>
      <vt:lpstr>تمرین :  با توجه به معادلات عرضه خودکار در بازار، معادله عرضه بازار خودکار را به دست آورید.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اقتصاد خرد</dc:title>
  <dc:creator>Kimia</dc:creator>
  <cp:lastModifiedBy>Kimia</cp:lastModifiedBy>
  <cp:revision>36</cp:revision>
  <dcterms:created xsi:type="dcterms:W3CDTF">2020-03-14T08:08:12Z</dcterms:created>
  <dcterms:modified xsi:type="dcterms:W3CDTF">2020-03-15T10:22:24Z</dcterms:modified>
</cp:coreProperties>
</file>