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98" r:id="rId30"/>
    <p:sldId id="284" r:id="rId31"/>
    <p:sldId id="285" r:id="rId32"/>
    <p:sldId id="286" r:id="rId33"/>
    <p:sldId id="297" r:id="rId34"/>
    <p:sldId id="287" r:id="rId35"/>
    <p:sldId id="288" r:id="rId36"/>
    <p:sldId id="289" r:id="rId37"/>
    <p:sldId id="290" r:id="rId38"/>
    <p:sldId id="291" r:id="rId39"/>
    <p:sldId id="292" r:id="rId40"/>
    <p:sldId id="293" r:id="rId41"/>
    <p:sldId id="294" r:id="rId42"/>
    <p:sldId id="295" r:id="rId43"/>
    <p:sldId id="296" r:id="rId44"/>
  </p:sldIdLst>
  <p:sldSz cx="9144000" cy="6858000" type="screen4x3"/>
  <p:notesSz cx="6858000" cy="9144000"/>
  <p:defaultTextStyle>
    <a:defPPr>
      <a:defRPr lang="en-US"/>
    </a:defPPr>
    <a:lvl1pPr marL="0" algn="l" defTabSz="913871" rtl="0" eaLnBrk="1" latinLnBrk="0" hangingPunct="1">
      <a:defRPr sz="1800" kern="1200">
        <a:solidFill>
          <a:schemeClr val="tx1"/>
        </a:solidFill>
        <a:latin typeface="+mn-lt"/>
        <a:ea typeface="+mn-ea"/>
        <a:cs typeface="+mn-cs"/>
      </a:defRPr>
    </a:lvl1pPr>
    <a:lvl2pPr marL="456935" algn="l" defTabSz="913871" rtl="0" eaLnBrk="1" latinLnBrk="0" hangingPunct="1">
      <a:defRPr sz="1800" kern="1200">
        <a:solidFill>
          <a:schemeClr val="tx1"/>
        </a:solidFill>
        <a:latin typeface="+mn-lt"/>
        <a:ea typeface="+mn-ea"/>
        <a:cs typeface="+mn-cs"/>
      </a:defRPr>
    </a:lvl2pPr>
    <a:lvl3pPr marL="913871" algn="l" defTabSz="913871" rtl="0" eaLnBrk="1" latinLnBrk="0" hangingPunct="1">
      <a:defRPr sz="1800" kern="1200">
        <a:solidFill>
          <a:schemeClr val="tx1"/>
        </a:solidFill>
        <a:latin typeface="+mn-lt"/>
        <a:ea typeface="+mn-ea"/>
        <a:cs typeface="+mn-cs"/>
      </a:defRPr>
    </a:lvl3pPr>
    <a:lvl4pPr marL="1370806" algn="l" defTabSz="913871" rtl="0" eaLnBrk="1" latinLnBrk="0" hangingPunct="1">
      <a:defRPr sz="1800" kern="1200">
        <a:solidFill>
          <a:schemeClr val="tx1"/>
        </a:solidFill>
        <a:latin typeface="+mn-lt"/>
        <a:ea typeface="+mn-ea"/>
        <a:cs typeface="+mn-cs"/>
      </a:defRPr>
    </a:lvl4pPr>
    <a:lvl5pPr marL="1827742" algn="l" defTabSz="913871" rtl="0" eaLnBrk="1" latinLnBrk="0" hangingPunct="1">
      <a:defRPr sz="1800" kern="1200">
        <a:solidFill>
          <a:schemeClr val="tx1"/>
        </a:solidFill>
        <a:latin typeface="+mn-lt"/>
        <a:ea typeface="+mn-ea"/>
        <a:cs typeface="+mn-cs"/>
      </a:defRPr>
    </a:lvl5pPr>
    <a:lvl6pPr marL="2284678" algn="l" defTabSz="913871" rtl="0" eaLnBrk="1" latinLnBrk="0" hangingPunct="1">
      <a:defRPr sz="1800" kern="1200">
        <a:solidFill>
          <a:schemeClr val="tx1"/>
        </a:solidFill>
        <a:latin typeface="+mn-lt"/>
        <a:ea typeface="+mn-ea"/>
        <a:cs typeface="+mn-cs"/>
      </a:defRPr>
    </a:lvl6pPr>
    <a:lvl7pPr marL="2741613" algn="l" defTabSz="913871" rtl="0" eaLnBrk="1" latinLnBrk="0" hangingPunct="1">
      <a:defRPr sz="1800" kern="1200">
        <a:solidFill>
          <a:schemeClr val="tx1"/>
        </a:solidFill>
        <a:latin typeface="+mn-lt"/>
        <a:ea typeface="+mn-ea"/>
        <a:cs typeface="+mn-cs"/>
      </a:defRPr>
    </a:lvl7pPr>
    <a:lvl8pPr marL="3198549" algn="l" defTabSz="913871" rtl="0" eaLnBrk="1" latinLnBrk="0" hangingPunct="1">
      <a:defRPr sz="1800" kern="1200">
        <a:solidFill>
          <a:schemeClr val="tx1"/>
        </a:solidFill>
        <a:latin typeface="+mn-lt"/>
        <a:ea typeface="+mn-ea"/>
        <a:cs typeface="+mn-cs"/>
      </a:defRPr>
    </a:lvl8pPr>
    <a:lvl9pPr marL="3655484" algn="l" defTabSz="9138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B4C5E-58FE-47A9-A384-520E0EECD0BF}" type="datetimeFigureOut">
              <a:rPr lang="en-US" smtClean="0"/>
              <a:t>3/7/2020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32CD5-BF7D-4D62-9DA6-573ABE8E9360}" type="slidenum">
              <a:rPr lang="en-US" smtClean="0"/>
              <a:t>‹#›</a:t>
            </a:fld>
            <a:endParaRPr lang="en-US"/>
          </a:p>
        </p:txBody>
      </p:sp>
    </p:spTree>
    <p:extLst>
      <p:ext uri="{BB962C8B-B14F-4D97-AF65-F5344CB8AC3E}">
        <p14:creationId xmlns:p14="http://schemas.microsoft.com/office/powerpoint/2010/main" val="906249615"/>
      </p:ext>
    </p:extLst>
  </p:cSld>
  <p:clrMap bg1="lt1" tx1="dk1" bg2="lt2" tx2="dk2" accent1="accent1" accent2="accent2" accent3="accent3" accent4="accent4" accent5="accent5" accent6="accent6" hlink="hlink" folHlink="folHlink"/>
  <p:notesStyle>
    <a:lvl1pPr marL="0" algn="l" defTabSz="913871" rtl="0" eaLnBrk="1" latinLnBrk="0" hangingPunct="1">
      <a:defRPr sz="1200" kern="1200">
        <a:solidFill>
          <a:schemeClr val="tx1"/>
        </a:solidFill>
        <a:latin typeface="+mn-lt"/>
        <a:ea typeface="+mn-ea"/>
        <a:cs typeface="+mn-cs"/>
      </a:defRPr>
    </a:lvl1pPr>
    <a:lvl2pPr marL="456935" algn="l" defTabSz="913871" rtl="0" eaLnBrk="1" latinLnBrk="0" hangingPunct="1">
      <a:defRPr sz="1200" kern="1200">
        <a:solidFill>
          <a:schemeClr val="tx1"/>
        </a:solidFill>
        <a:latin typeface="+mn-lt"/>
        <a:ea typeface="+mn-ea"/>
        <a:cs typeface="+mn-cs"/>
      </a:defRPr>
    </a:lvl2pPr>
    <a:lvl3pPr marL="913871" algn="l" defTabSz="913871" rtl="0" eaLnBrk="1" latinLnBrk="0" hangingPunct="1">
      <a:defRPr sz="1200" kern="1200">
        <a:solidFill>
          <a:schemeClr val="tx1"/>
        </a:solidFill>
        <a:latin typeface="+mn-lt"/>
        <a:ea typeface="+mn-ea"/>
        <a:cs typeface="+mn-cs"/>
      </a:defRPr>
    </a:lvl3pPr>
    <a:lvl4pPr marL="1370806" algn="l" defTabSz="913871" rtl="0" eaLnBrk="1" latinLnBrk="0" hangingPunct="1">
      <a:defRPr sz="1200" kern="1200">
        <a:solidFill>
          <a:schemeClr val="tx1"/>
        </a:solidFill>
        <a:latin typeface="+mn-lt"/>
        <a:ea typeface="+mn-ea"/>
        <a:cs typeface="+mn-cs"/>
      </a:defRPr>
    </a:lvl4pPr>
    <a:lvl5pPr marL="1827742" algn="l" defTabSz="913871" rtl="0" eaLnBrk="1" latinLnBrk="0" hangingPunct="1">
      <a:defRPr sz="1200" kern="1200">
        <a:solidFill>
          <a:schemeClr val="tx1"/>
        </a:solidFill>
        <a:latin typeface="+mn-lt"/>
        <a:ea typeface="+mn-ea"/>
        <a:cs typeface="+mn-cs"/>
      </a:defRPr>
    </a:lvl5pPr>
    <a:lvl6pPr marL="2284678" algn="l" defTabSz="913871" rtl="0" eaLnBrk="1" latinLnBrk="0" hangingPunct="1">
      <a:defRPr sz="1200" kern="1200">
        <a:solidFill>
          <a:schemeClr val="tx1"/>
        </a:solidFill>
        <a:latin typeface="+mn-lt"/>
        <a:ea typeface="+mn-ea"/>
        <a:cs typeface="+mn-cs"/>
      </a:defRPr>
    </a:lvl6pPr>
    <a:lvl7pPr marL="2741613" algn="l" defTabSz="913871" rtl="0" eaLnBrk="1" latinLnBrk="0" hangingPunct="1">
      <a:defRPr sz="1200" kern="1200">
        <a:solidFill>
          <a:schemeClr val="tx1"/>
        </a:solidFill>
        <a:latin typeface="+mn-lt"/>
        <a:ea typeface="+mn-ea"/>
        <a:cs typeface="+mn-cs"/>
      </a:defRPr>
    </a:lvl7pPr>
    <a:lvl8pPr marL="3198549" algn="l" defTabSz="913871" rtl="0" eaLnBrk="1" latinLnBrk="0" hangingPunct="1">
      <a:defRPr sz="1200" kern="1200">
        <a:solidFill>
          <a:schemeClr val="tx1"/>
        </a:solidFill>
        <a:latin typeface="+mn-lt"/>
        <a:ea typeface="+mn-ea"/>
        <a:cs typeface="+mn-cs"/>
      </a:defRPr>
    </a:lvl8pPr>
    <a:lvl9pPr marL="3655484" algn="l" defTabSz="91387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AA93AB1-9C60-42E2-A5F3-54EC5ED97F22}" type="datetime1">
              <a:rPr lang="en-US" smtClean="0"/>
              <a:t>3/7/2020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95BF0B7-2A15-4FEA-BD7C-E06804AF03D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B88833-7629-4CFB-959B-2CC101DE9A41}" type="datetime1">
              <a:rPr lang="en-US" smtClean="0"/>
              <a:t>3/7/2020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1549478-8703-4B62-98E2-E46FD56B36E2}" type="datetime1">
              <a:rPr lang="en-US" smtClean="0"/>
              <a:t>3/7/2020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3EB246-B9B1-4FDB-9098-D167EC5CC066}" type="datetime1">
              <a:rPr lang="en-US" smtClean="0"/>
              <a:t>3/7/2020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FB738E-4034-4663-8CF9-BFD32E352A58}" type="datetime1">
              <a:rPr lang="en-US" smtClean="0"/>
              <a:t>3/7/2020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5BF0B7-2A15-4FEA-BD7C-E06804AF03D8}"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DB8A85-ADE7-48EC-84B5-A24A5DE558B8}" type="datetime1">
              <a:rPr lang="en-US" smtClean="0"/>
              <a:t>3/7/2020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773C4C2-DBA1-4AEA-B8EC-68FCE0F241D5}" type="datetime1">
              <a:rPr lang="en-US" smtClean="0"/>
              <a:t>3/7/2020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74537D-313F-422A-B62F-2050EA1F4B0F}" type="datetime1">
              <a:rPr lang="en-US" smtClean="0"/>
              <a:t>3/7/2020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9607AC7-4500-4A11-A3CB-CD0E1C55D1C0}" type="datetime1">
              <a:rPr lang="en-US" smtClean="0"/>
              <a:t>3/7/2020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95BF0B7-2A15-4FEA-BD7C-E06804AF03D8}"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3F1E4B-7F0D-4207-B243-C71E2A75A71B}" type="datetime1">
              <a:rPr lang="en-US" smtClean="0"/>
              <a:t>3/7/2020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5BF0B7-2A15-4FEA-BD7C-E06804AF03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FC81986-1DFE-4188-90CD-E18463F60AC3}" type="datetime1">
              <a:rPr lang="en-US" smtClean="0"/>
              <a:t>3/7/2020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95BF0B7-2A15-4FEA-BD7C-E06804AF03D8}"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E1F2FD9-8F5F-4FFB-88A5-52E2AA9167C9}" type="datetime1">
              <a:rPr lang="en-US" smtClean="0"/>
              <a:t>3/7/2020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95BF0B7-2A15-4FEA-BD7C-E06804AF03D8}"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362200"/>
            <a:ext cx="7406640" cy="1472184"/>
          </a:xfrm>
        </p:spPr>
        <p:txBody>
          <a:bodyPr>
            <a:noAutofit/>
          </a:bodyPr>
          <a:lstStyle/>
          <a:p>
            <a:pPr algn="ctr"/>
            <a:r>
              <a:rPr lang="fa-IR" sz="9600" b="1" dirty="0"/>
              <a:t>بسمه تعالی</a:t>
            </a:r>
            <a:endParaRPr lang="en-US" sz="9600" b="1" dirty="0"/>
          </a:p>
        </p:txBody>
      </p:sp>
      <p:sp>
        <p:nvSpPr>
          <p:cNvPr id="3" name="Slide Number Placeholder 2"/>
          <p:cNvSpPr>
            <a:spLocks noGrp="1"/>
          </p:cNvSpPr>
          <p:nvPr>
            <p:ph type="sldNum" sz="quarter" idx="12"/>
          </p:nvPr>
        </p:nvSpPr>
        <p:spPr/>
        <p:txBody>
          <a:bodyPr/>
          <a:lstStyle/>
          <a:p>
            <a:fld id="{795BF0B7-2A15-4FEA-BD7C-E06804AF03D8}" type="slidenum">
              <a:rPr lang="en-US" smtClean="0"/>
              <a:t>1</a:t>
            </a:fld>
            <a:endParaRPr lang="en-US"/>
          </a:p>
        </p:txBody>
      </p:sp>
    </p:spTree>
    <p:extLst>
      <p:ext uri="{BB962C8B-B14F-4D97-AF65-F5344CB8AC3E}">
        <p14:creationId xmlns:p14="http://schemas.microsoft.com/office/powerpoint/2010/main" val="34299518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304800"/>
            <a:ext cx="4724400" cy="35433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795BF0B7-2A15-4FEA-BD7C-E06804AF03D8}"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04800"/>
            <a:ext cx="2895600" cy="4622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641" y="3837153"/>
            <a:ext cx="4809895" cy="2720148"/>
          </a:xfrm>
          <a:prstGeom prst="ellipse">
            <a:avLst/>
          </a:prstGeom>
          <a:ln>
            <a:noFill/>
          </a:ln>
          <a:effectLst>
            <a:softEdge rad="112500"/>
          </a:effectLst>
        </p:spPr>
      </p:pic>
    </p:spTree>
    <p:extLst>
      <p:ext uri="{BB962C8B-B14F-4D97-AF65-F5344CB8AC3E}">
        <p14:creationId xmlns:p14="http://schemas.microsoft.com/office/powerpoint/2010/main" val="14083901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ماشین آلات وتجهیزات</a:t>
            </a:r>
            <a:endParaRPr lang="en-US" sz="4000" b="1" dirty="0"/>
          </a:p>
        </p:txBody>
      </p:sp>
      <p:sp>
        <p:nvSpPr>
          <p:cNvPr id="3" name="Content Placeholder 2"/>
          <p:cNvSpPr>
            <a:spLocks noGrp="1"/>
          </p:cNvSpPr>
          <p:nvPr>
            <p:ph idx="1"/>
          </p:nvPr>
        </p:nvSpPr>
        <p:spPr/>
        <p:txBody>
          <a:bodyPr>
            <a:normAutofit/>
          </a:bodyPr>
          <a:lstStyle/>
          <a:p>
            <a:pPr algn="r">
              <a:lnSpc>
                <a:spcPct val="150000"/>
              </a:lnSpc>
            </a:pPr>
            <a:r>
              <a:rPr lang="fa-IR" sz="1600" b="1" dirty="0" smtClean="0"/>
              <a:t>کلیه رانندگان واپراتورهای ماشین آلات وتجهیزات بایدآموزش هی لازم را دیده باشندودارای گواهینامه از مرجع زیربط باشند.</a:t>
            </a:r>
          </a:p>
          <a:p>
            <a:pPr algn="r">
              <a:lnSpc>
                <a:spcPct val="150000"/>
              </a:lnSpc>
            </a:pPr>
            <a:r>
              <a:rPr lang="fa-IR" sz="1600" b="1" dirty="0" smtClean="0"/>
              <a:t>اگردرنزدیکی خطوط انتقال برق کار باشدبایدمطابق شرایط گفته شده اعمال کرد.</a:t>
            </a:r>
          </a:p>
          <a:p>
            <a:pPr algn="r">
              <a:lnSpc>
                <a:spcPct val="150000"/>
              </a:lnSpc>
            </a:pPr>
            <a:r>
              <a:rPr lang="fa-IR" sz="1600" b="1" dirty="0" smtClean="0"/>
              <a:t>کلیه ماشین آلات وبالابرها روزانه از نظر مشخصات ظاهری چون:قلاب ها،اتصالات ....بازدیدمیشوند</a:t>
            </a:r>
          </a:p>
          <a:p>
            <a:pPr algn="r">
              <a:lnSpc>
                <a:spcPct val="150000"/>
              </a:lnSpc>
            </a:pPr>
            <a:r>
              <a:rPr lang="fa-IR" sz="1600" b="1" dirty="0" smtClean="0"/>
              <a:t>ازنظر مشخصات فنی هفته ای یکبارتوسط نیروی متخصص این کارانجام میگیرد.</a:t>
            </a:r>
          </a:p>
          <a:p>
            <a:pPr marL="82296" indent="0" algn="r">
              <a:lnSpc>
                <a:spcPct val="150000"/>
              </a:lnSpc>
              <a:buNone/>
            </a:pPr>
            <a:r>
              <a:rPr lang="fa-IR" sz="1600" b="1" dirty="0" smtClean="0"/>
              <a:t>وهرسه ماه یکبار،قبل ازاستفاده ویادرصورت جابجایی کلیه قسمتهای دستگاه آزمایش میشود</a:t>
            </a:r>
          </a:p>
          <a:p>
            <a:pPr marL="82296" indent="0" algn="r">
              <a:lnSpc>
                <a:spcPct val="150000"/>
              </a:lnSpc>
              <a:buNone/>
            </a:pPr>
            <a:r>
              <a:rPr lang="fa-IR" sz="1600" b="1" dirty="0" smtClean="0"/>
              <a:t>کلیه تعمیرات دردفترتعمیرات نوشته شده وبه امضای تعمیرکار رسیده وبه کارفرما ویامالک ارایه میشودتا در مواقع لزوم ارایه کند.</a:t>
            </a:r>
          </a:p>
          <a:p>
            <a:pPr marL="82296" indent="0" algn="r">
              <a:lnSpc>
                <a:spcPct val="150000"/>
              </a:lnSpc>
              <a:buNone/>
            </a:pPr>
            <a:r>
              <a:rPr lang="fa-IR" sz="1600" b="1" dirty="0" smtClean="0"/>
              <a:t>حداکثر بار وسرعت آنهابایددرمحلی قابل رویت نصب شود.</a:t>
            </a:r>
          </a:p>
          <a:p>
            <a:pPr marL="82296" indent="0" algn="r">
              <a:lnSpc>
                <a:spcPct val="150000"/>
              </a:lnSpc>
              <a:buNone/>
            </a:pPr>
            <a:r>
              <a:rPr lang="fa-IR" sz="1600" b="1" dirty="0" smtClean="0"/>
              <a:t>وسایل معمولا دارای یک راننده اپراتور ویک یا دودستیار در صورت نیاز هستند.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11</a:t>
            </a:fld>
            <a:endParaRPr lang="en-US"/>
          </a:p>
        </p:txBody>
      </p:sp>
    </p:spTree>
    <p:extLst>
      <p:ext uri="{BB962C8B-B14F-4D97-AF65-F5344CB8AC3E}">
        <p14:creationId xmlns:p14="http://schemas.microsoft.com/office/powerpoint/2010/main" val="654714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داربست</a:t>
            </a:r>
            <a:endParaRPr lang="en-US" sz="4000" b="1" dirty="0"/>
          </a:p>
        </p:txBody>
      </p:sp>
      <p:sp>
        <p:nvSpPr>
          <p:cNvPr id="3" name="Content Placeholder 2"/>
          <p:cNvSpPr>
            <a:spLocks noGrp="1"/>
          </p:cNvSpPr>
          <p:nvPr>
            <p:ph idx="1"/>
          </p:nvPr>
        </p:nvSpPr>
        <p:spPr/>
        <p:txBody>
          <a:bodyPr>
            <a:normAutofit/>
          </a:bodyPr>
          <a:lstStyle/>
          <a:p>
            <a:pPr algn="r">
              <a:lnSpc>
                <a:spcPct val="150000"/>
              </a:lnSpc>
            </a:pPr>
            <a:r>
              <a:rPr lang="fa-IR" sz="1600" b="1" dirty="0" smtClean="0"/>
              <a:t>جایی که امکان استفاده از نردبان وجود نداشته باشد استفاده میشود</a:t>
            </a:r>
          </a:p>
          <a:p>
            <a:pPr algn="r">
              <a:lnSpc>
                <a:spcPct val="150000"/>
              </a:lnSpc>
            </a:pPr>
            <a:r>
              <a:rPr lang="fa-IR" sz="1600" b="1" dirty="0" smtClean="0"/>
              <a:t>تا 4 برابروزن خودبایدبتواند باراتحمل کند</a:t>
            </a:r>
          </a:p>
          <a:p>
            <a:pPr algn="r">
              <a:lnSpc>
                <a:spcPct val="150000"/>
              </a:lnSpc>
            </a:pPr>
            <a:r>
              <a:rPr lang="fa-IR" sz="1600" b="1" dirty="0" smtClean="0"/>
              <a:t>توسط نیروی ماهر نصب شود</a:t>
            </a:r>
          </a:p>
          <a:p>
            <a:pPr algn="r">
              <a:lnSpc>
                <a:spcPct val="150000"/>
              </a:lnSpc>
            </a:pPr>
            <a:r>
              <a:rPr lang="fa-IR" sz="1600" b="1" dirty="0" smtClean="0"/>
              <a:t>از جنس مصالح مرغوب باشد</a:t>
            </a:r>
          </a:p>
          <a:p>
            <a:pPr algn="r">
              <a:lnSpc>
                <a:spcPct val="150000"/>
              </a:lnSpc>
            </a:pPr>
            <a:r>
              <a:rPr lang="fa-IR" sz="1600" b="1" dirty="0" smtClean="0"/>
              <a:t>اگراز نوع چوبی است عاری از هرگونه پوسیدگی وخوردگی باشد</a:t>
            </a:r>
          </a:p>
          <a:p>
            <a:pPr algn="r">
              <a:lnSpc>
                <a:spcPct val="150000"/>
              </a:lnSpc>
            </a:pPr>
            <a:r>
              <a:rPr lang="fa-IR" sz="1600" b="1" dirty="0" smtClean="0"/>
              <a:t>درصورت احساس مشکل نبایداستفاده شود</a:t>
            </a:r>
          </a:p>
          <a:p>
            <a:pPr algn="r">
              <a:lnSpc>
                <a:spcPct val="150000"/>
              </a:lnSpc>
            </a:pPr>
            <a:r>
              <a:rPr lang="fa-IR" sz="1600" b="1" dirty="0" smtClean="0"/>
              <a:t>توسط فرد زیصلاح قبل از استفاده ،بعداز توقف بلندمدت بازرسی شود</a:t>
            </a:r>
          </a:p>
          <a:p>
            <a:pPr algn="r">
              <a:lnSpc>
                <a:spcPct val="150000"/>
              </a:lnSpc>
            </a:pPr>
            <a:r>
              <a:rPr lang="fa-IR" sz="1600" b="1" dirty="0" smtClean="0"/>
              <a:t>کلیه وسایل بعداز اتمام کاراز روی آن برداشته شود</a:t>
            </a:r>
          </a:p>
          <a:p>
            <a:pPr algn="r">
              <a:lnSpc>
                <a:spcPct val="150000"/>
              </a:lnSpc>
            </a:pPr>
            <a:r>
              <a:rPr lang="fa-IR" sz="1600" b="1" dirty="0" smtClean="0"/>
              <a:t>مصالح ساختمانی روی آن انبارنشود</a:t>
            </a:r>
          </a:p>
          <a:p>
            <a:pPr algn="r">
              <a:lnSpc>
                <a:spcPct val="150000"/>
              </a:lnSpc>
            </a:pPr>
            <a:r>
              <a:rPr lang="fa-IR" sz="1600" b="1" dirty="0" smtClean="0"/>
              <a:t>درصورت نیاز به باقی ماندن مصالح در مدت کوتاه باشد وسایراقدامات جهت حفاظت انجام شود</a:t>
            </a:r>
          </a:p>
          <a:p>
            <a:pPr algn="r">
              <a:lnSpc>
                <a:spcPct val="15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12</a:t>
            </a:fld>
            <a:endParaRPr lang="en-US"/>
          </a:p>
        </p:txBody>
      </p:sp>
    </p:spTree>
    <p:extLst>
      <p:ext uri="{BB962C8B-B14F-4D97-AF65-F5344CB8AC3E}">
        <p14:creationId xmlns:p14="http://schemas.microsoft.com/office/powerpoint/2010/main" val="2010991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تخریب</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smtClean="0"/>
              <a:t>قبل از تخریب بایدبازدید دقیقی ازکلیه بخش های ساختمان صورت بگیرد</a:t>
            </a:r>
          </a:p>
          <a:p>
            <a:pPr algn="r">
              <a:lnSpc>
                <a:spcPct val="200000"/>
              </a:lnSpc>
            </a:pPr>
            <a:r>
              <a:rPr lang="fa-IR" sz="1600" b="1" dirty="0" smtClean="0"/>
              <a:t>در صورت بروز خطر از شمع،دیوار حایل ستونهای موقت جهت محار استفاده شود</a:t>
            </a:r>
          </a:p>
          <a:p>
            <a:pPr algn="r">
              <a:lnSpc>
                <a:spcPct val="200000"/>
              </a:lnSpc>
            </a:pPr>
            <a:r>
              <a:rPr lang="fa-IR" sz="1600" b="1" dirty="0" smtClean="0"/>
              <a:t>آب وبرق وگاز قطع شود</a:t>
            </a:r>
          </a:p>
          <a:p>
            <a:pPr algn="r">
              <a:lnSpc>
                <a:spcPct val="200000"/>
              </a:lnSpc>
            </a:pPr>
            <a:r>
              <a:rPr lang="fa-IR" sz="1600" b="1" dirty="0" smtClean="0"/>
              <a:t>منطقه محصور وعلایم هشدار نصب شود</a:t>
            </a:r>
          </a:p>
          <a:p>
            <a:pPr algn="r">
              <a:lnSpc>
                <a:spcPct val="200000"/>
              </a:lnSpc>
            </a:pPr>
            <a:r>
              <a:rPr lang="fa-IR" sz="1600" b="1" dirty="0" smtClean="0"/>
              <a:t>فقط راهها جهت عبور کارگران ومهندسان باز باشدوسایرراهها مسدودگردد</a:t>
            </a:r>
          </a:p>
          <a:p>
            <a:pPr algn="r">
              <a:lnSpc>
                <a:spcPct val="200000"/>
              </a:lnSpc>
            </a:pPr>
            <a:r>
              <a:rPr lang="fa-IR" sz="1600" b="1" dirty="0" smtClean="0"/>
              <a:t>کلیه شیشه ها ی موجود دردرب وپنجره قبلا درآورده شود</a:t>
            </a:r>
          </a:p>
          <a:p>
            <a:pPr algn="r">
              <a:lnSpc>
                <a:spcPct val="200000"/>
              </a:lnSpc>
            </a:pPr>
            <a:r>
              <a:rPr lang="fa-IR" sz="1600" b="1" dirty="0" smtClean="0"/>
              <a:t>محل نگهداری مصالح ساختمانی در خطر ریزش نباشد</a:t>
            </a:r>
          </a:p>
          <a:p>
            <a:pPr algn="r">
              <a:lnSpc>
                <a:spcPct val="20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13</a:t>
            </a:fld>
            <a:endParaRPr lang="en-US"/>
          </a:p>
        </p:txBody>
      </p:sp>
    </p:spTree>
    <p:extLst>
      <p:ext uri="{BB962C8B-B14F-4D97-AF65-F5344CB8AC3E}">
        <p14:creationId xmlns:p14="http://schemas.microsoft.com/office/powerpoint/2010/main" val="324520487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عوامل زیان آور وحادثه ساز در کارگاه ها</a:t>
            </a:r>
            <a:endParaRPr lang="en-US" sz="4000" b="1" dirty="0"/>
          </a:p>
        </p:txBody>
      </p:sp>
      <p:sp>
        <p:nvSpPr>
          <p:cNvPr id="3" name="Content Placeholder 2"/>
          <p:cNvSpPr>
            <a:spLocks noGrp="1"/>
          </p:cNvSpPr>
          <p:nvPr>
            <p:ph idx="1"/>
          </p:nvPr>
        </p:nvSpPr>
        <p:spPr/>
        <p:txBody>
          <a:bodyPr>
            <a:normAutofit/>
          </a:bodyPr>
          <a:lstStyle/>
          <a:p>
            <a:pPr algn="r">
              <a:lnSpc>
                <a:spcPct val="150000"/>
              </a:lnSpc>
            </a:pPr>
            <a:r>
              <a:rPr lang="fa-IR" sz="2800" b="1" dirty="0" smtClean="0"/>
              <a:t>آلودگی صوتی:</a:t>
            </a:r>
            <a:r>
              <a:rPr lang="fa-IR" sz="1600" b="1" dirty="0" smtClean="0"/>
              <a:t>مواجهه مکرر با صدای بالا باعث ایجاد کری اصدای زنگ گوش میشودکه هرچه طولانی تر باشد،افت شنوایی بیشتر میشود.</a:t>
            </a:r>
          </a:p>
          <a:p>
            <a:pPr algn="r">
              <a:lnSpc>
                <a:spcPct val="150000"/>
              </a:lnSpc>
            </a:pPr>
            <a:r>
              <a:rPr lang="fa-IR" sz="1600" b="1" dirty="0" smtClean="0"/>
              <a:t>جهت جلوگیری ازاین مهم معمولااز گوشیهای مخصوص استفاده می شود</a:t>
            </a:r>
          </a:p>
          <a:p>
            <a:pPr algn="r">
              <a:lnSpc>
                <a:spcPct val="150000"/>
              </a:lnSpc>
            </a:pPr>
            <a:r>
              <a:rPr lang="fa-IR" sz="1600" b="1" dirty="0" smtClean="0"/>
              <a:t>صداهای خیلی بلند موجب آسیب فوری میشوندولی در افت شنوایی دایم یک کارگر سالها طول میکشد متوجه کری شغلی خود شودکه به صورت تدریجی صورت می گیرد.</a:t>
            </a:r>
          </a:p>
          <a:p>
            <a:pPr algn="r">
              <a:lnSpc>
                <a:spcPct val="150000"/>
              </a:lnSpc>
            </a:pPr>
            <a:r>
              <a:rPr lang="fa-IR" sz="1600" b="1" dirty="0" smtClean="0"/>
              <a:t>سروصدای ناشی از تخرب ، انفجار،حفاری موجب این آلودگی می شوند</a:t>
            </a:r>
          </a:p>
          <a:p>
            <a:pPr algn="r">
              <a:lnSpc>
                <a:spcPct val="150000"/>
              </a:lnSpc>
            </a:pPr>
            <a:endParaRPr lang="en-US" sz="28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10000"/>
            <a:ext cx="2895600" cy="2667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88179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افراددرمعرض ریسک زیاد</a:t>
            </a:r>
            <a:endParaRPr lang="en-US" sz="4000" b="1" dirty="0"/>
          </a:p>
        </p:txBody>
      </p:sp>
      <p:sp>
        <p:nvSpPr>
          <p:cNvPr id="3" name="Content Placeholder 2"/>
          <p:cNvSpPr>
            <a:spLocks noGrp="1"/>
          </p:cNvSpPr>
          <p:nvPr>
            <p:ph idx="1"/>
          </p:nvPr>
        </p:nvSpPr>
        <p:spPr>
          <a:xfrm>
            <a:off x="1435608" y="1905000"/>
            <a:ext cx="7498080" cy="4343400"/>
          </a:xfrm>
        </p:spPr>
        <p:txBody>
          <a:bodyPr>
            <a:normAutofit/>
          </a:bodyPr>
          <a:lstStyle/>
          <a:p>
            <a:pPr algn="r">
              <a:lnSpc>
                <a:spcPct val="150000"/>
              </a:lnSpc>
            </a:pPr>
            <a:r>
              <a:rPr lang="fa-IR" sz="1600" b="1" dirty="0" smtClean="0"/>
              <a:t>کارگرانی که باابزارهایی مانند:بتن شکن،میکسرها،کمپکتورها،وسایل شن زنی،خرد کن ها،اره هاو ...کارمیکنند.</a:t>
            </a:r>
          </a:p>
          <a:p>
            <a:pPr algn="r">
              <a:lnSpc>
                <a:spcPct val="150000"/>
              </a:lnSpc>
            </a:pPr>
            <a:r>
              <a:rPr lang="fa-IR" sz="1600" b="1" dirty="0" smtClean="0"/>
              <a:t>اپراتورهای ماشین آلات وکسانی که کنترل کار را برعهده دارند،این آلودگی گاه به خاطر کار دیگری است نه خود شخص</a:t>
            </a:r>
          </a:p>
          <a:p>
            <a:pPr algn="r">
              <a:lnSpc>
                <a:spcPct val="150000"/>
              </a:lnSpc>
            </a:pPr>
            <a:r>
              <a:rPr lang="fa-IR" sz="2400" b="1" dirty="0" smtClean="0"/>
              <a:t>باید با استفاده از روشهای مدیریت ریسک این احتمالات را کاهش داد</a:t>
            </a:r>
            <a:r>
              <a:rPr lang="fa-IR" sz="1600" b="1" dirty="0" smtClean="0"/>
              <a:t>.</a:t>
            </a:r>
          </a:p>
          <a:p>
            <a:pPr algn="r">
              <a:lnSpc>
                <a:spcPct val="15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15</a:t>
            </a:fld>
            <a:endParaRPr lang="en-US"/>
          </a:p>
        </p:txBody>
      </p:sp>
    </p:spTree>
    <p:extLst>
      <p:ext uri="{BB962C8B-B14F-4D97-AF65-F5344CB8AC3E}">
        <p14:creationId xmlns:p14="http://schemas.microsoft.com/office/powerpoint/2010/main" val="2688966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4000" b="1" dirty="0" smtClean="0"/>
              <a:t>موادی که در صنعت ساختمان بیشترین مشکلات را ایجادمیکنند</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smtClean="0"/>
              <a:t>1-سیمان مرطوب</a:t>
            </a:r>
          </a:p>
          <a:p>
            <a:pPr algn="r">
              <a:lnSpc>
                <a:spcPct val="200000"/>
              </a:lnSpc>
            </a:pPr>
            <a:r>
              <a:rPr lang="fa-IR" sz="1600" b="1" dirty="0" smtClean="0"/>
              <a:t>2-رزین های اپوکسی ومواد سفت کننده</a:t>
            </a:r>
          </a:p>
          <a:p>
            <a:pPr algn="r">
              <a:lnSpc>
                <a:spcPct val="200000"/>
              </a:lnSpc>
            </a:pPr>
            <a:r>
              <a:rPr lang="fa-IR" sz="1600" b="1" dirty="0" smtClean="0"/>
              <a:t>3-درز بندهای اکریلیک</a:t>
            </a:r>
          </a:p>
          <a:p>
            <a:pPr algn="r">
              <a:lnSpc>
                <a:spcPct val="200000"/>
              </a:lnSpc>
            </a:pPr>
            <a:r>
              <a:rPr lang="fa-IR" sz="1600" b="1" dirty="0" smtClean="0"/>
              <a:t>4-قیریاآسفالت</a:t>
            </a:r>
          </a:p>
          <a:p>
            <a:pPr algn="r">
              <a:lnSpc>
                <a:spcPct val="200000"/>
              </a:lnSpc>
            </a:pPr>
            <a:r>
              <a:rPr lang="fa-IR" sz="1600" b="1" dirty="0" smtClean="0"/>
              <a:t>5-حلال مورد استفاده در رنگها،چسب ها ودیگر پوششهای سطوح</a:t>
            </a:r>
          </a:p>
          <a:p>
            <a:pPr algn="r">
              <a:lnSpc>
                <a:spcPct val="200000"/>
              </a:lnSpc>
            </a:pPr>
            <a:r>
              <a:rPr lang="fa-IR" sz="1600" b="1" dirty="0" smtClean="0"/>
              <a:t>6-بنزین،گازوییل،روغن وگریس</a:t>
            </a:r>
          </a:p>
          <a:p>
            <a:pPr algn="r">
              <a:lnSpc>
                <a:spcPct val="200000"/>
              </a:lnSpc>
            </a:pPr>
            <a:r>
              <a:rPr lang="fa-IR" sz="1600" b="1" dirty="0" smtClean="0"/>
              <a:t>7-پاک کننده ها</a:t>
            </a:r>
          </a:p>
        </p:txBody>
      </p:sp>
      <p:sp>
        <p:nvSpPr>
          <p:cNvPr id="4" name="Slide Number Placeholder 3"/>
          <p:cNvSpPr>
            <a:spLocks noGrp="1"/>
          </p:cNvSpPr>
          <p:nvPr>
            <p:ph type="sldNum" sz="quarter" idx="12"/>
          </p:nvPr>
        </p:nvSpPr>
        <p:spPr/>
        <p:txBody>
          <a:bodyPr/>
          <a:lstStyle/>
          <a:p>
            <a:fld id="{795BF0B7-2A15-4FEA-BD7C-E06804AF03D8}" type="slidenum">
              <a:rPr lang="en-US" smtClean="0"/>
              <a:t>16</a:t>
            </a:fld>
            <a:endParaRPr lang="en-US"/>
          </a:p>
        </p:txBody>
      </p:sp>
    </p:spTree>
    <p:extLst>
      <p:ext uri="{BB962C8B-B14F-4D97-AF65-F5344CB8AC3E}">
        <p14:creationId xmlns:p14="http://schemas.microsoft.com/office/powerpoint/2010/main" val="2727795283"/>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بیماریهای پوستی</a:t>
            </a:r>
            <a:endParaRPr lang="en-US" sz="4000" b="1" dirty="0"/>
          </a:p>
        </p:txBody>
      </p:sp>
      <p:sp>
        <p:nvSpPr>
          <p:cNvPr id="3" name="Content Placeholder 2"/>
          <p:cNvSpPr>
            <a:spLocks noGrp="1"/>
          </p:cNvSpPr>
          <p:nvPr>
            <p:ph idx="1"/>
          </p:nvPr>
        </p:nvSpPr>
        <p:spPr/>
        <p:txBody>
          <a:bodyPr>
            <a:normAutofit/>
          </a:bodyPr>
          <a:lstStyle/>
          <a:p>
            <a:pPr algn="r">
              <a:lnSpc>
                <a:spcPct val="150000"/>
              </a:lnSpc>
            </a:pPr>
            <a:r>
              <a:rPr lang="fa-IR" sz="1600" b="1" dirty="0" smtClean="0"/>
              <a:t>بیماریهای پوستی، تورم،آماس پوست از تماس باسایر مواداست که دارای علایمی چون :زبری ،قرمزی،خارش ،خشکی وشکنندگی است که گاه بسیار دردناک است</a:t>
            </a:r>
          </a:p>
          <a:p>
            <a:pPr algn="r">
              <a:lnSpc>
                <a:spcPct val="150000"/>
              </a:lnSpc>
            </a:pPr>
            <a:r>
              <a:rPr lang="fa-IR" sz="1600" b="1" dirty="0" smtClean="0"/>
              <a:t>عضوتاثیر پذیرمعمولا دست وبازواست وپاوقفسه سینه کمتر در معرض خطر هستند</a:t>
            </a:r>
          </a:p>
          <a:p>
            <a:pPr algn="r">
              <a:lnSpc>
                <a:spcPct val="150000"/>
              </a:lnSpc>
            </a:pPr>
            <a:r>
              <a:rPr lang="fa-IR" sz="2400" b="1" dirty="0" smtClean="0"/>
              <a:t>دونوع بیماری پوستی ناشی از کارداریم:</a:t>
            </a:r>
          </a:p>
          <a:p>
            <a:pPr algn="r">
              <a:lnSpc>
                <a:spcPct val="150000"/>
              </a:lnSpc>
            </a:pPr>
            <a:r>
              <a:rPr lang="fa-IR" sz="1600" b="1" dirty="0" smtClean="0"/>
              <a:t>بیماری پوستی تحریک کننده که در اثر تماس باماده تحریک کننده بوجود میآیدکه تورم موضعی وبعبود طولانی دارد.</a:t>
            </a:r>
          </a:p>
          <a:p>
            <a:pPr algn="r">
              <a:lnSpc>
                <a:spcPct val="150000"/>
              </a:lnSpc>
            </a:pPr>
            <a:r>
              <a:rPr lang="fa-IR" sz="2400" b="1" dirty="0" smtClean="0"/>
              <a:t>بیماریهای پوستی حساسیتی(آلرژیک):</a:t>
            </a:r>
          </a:p>
          <a:p>
            <a:pPr algn="r">
              <a:lnSpc>
                <a:spcPct val="150000"/>
              </a:lnSpc>
            </a:pPr>
            <a:r>
              <a:rPr lang="fa-IR" sz="1600" b="1" dirty="0" smtClean="0"/>
              <a:t>حساسیتی که فرددر تماس باید ماده از خودنشان میدهد که ممکن است دانستن آن مدتها طول بکشداما مواجهه باآن در دفعات بعدی وخیم تر خواهد بود،این واکنش ممکن است چندروز یاچندساعت طول بکشد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17</a:t>
            </a:fld>
            <a:endParaRPr lang="en-US"/>
          </a:p>
        </p:txBody>
      </p:sp>
    </p:spTree>
    <p:extLst>
      <p:ext uri="{BB962C8B-B14F-4D97-AF65-F5344CB8AC3E}">
        <p14:creationId xmlns:p14="http://schemas.microsoft.com/office/powerpoint/2010/main" val="13435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افراددرمعرض ریسک</a:t>
            </a:r>
            <a:endParaRPr lang="en-US" sz="4000" b="1" dirty="0"/>
          </a:p>
        </p:txBody>
      </p:sp>
      <p:sp>
        <p:nvSpPr>
          <p:cNvPr id="3" name="Content Placeholder 2"/>
          <p:cNvSpPr>
            <a:spLocks noGrp="1"/>
          </p:cNvSpPr>
          <p:nvPr>
            <p:ph idx="1"/>
          </p:nvPr>
        </p:nvSpPr>
        <p:spPr/>
        <p:txBody>
          <a:bodyPr>
            <a:normAutofit fontScale="92500" lnSpcReduction="20000"/>
          </a:bodyPr>
          <a:lstStyle/>
          <a:p>
            <a:pPr algn="r">
              <a:lnSpc>
                <a:spcPct val="200000"/>
              </a:lnSpc>
            </a:pPr>
            <a:r>
              <a:rPr lang="fa-IR" sz="1700" b="1" dirty="0" smtClean="0"/>
              <a:t>تمام کارگران ساختمانی ،کارگرانی که در شغل آجرچینی،طاق زنی مشغولند.وهمچنین کارگران جاده سازی،نقاشان ساختمانی به طور خاص در معرض ریسک هستندچراکه در تماس مکرر بااین مواد زیان آورمی باشند</a:t>
            </a:r>
          </a:p>
          <a:p>
            <a:pPr algn="r">
              <a:lnSpc>
                <a:spcPct val="200000"/>
              </a:lnSpc>
            </a:pPr>
            <a:r>
              <a:rPr lang="fa-IR" sz="2000" b="1" dirty="0" smtClean="0"/>
              <a:t>چنانچه</a:t>
            </a:r>
            <a:r>
              <a:rPr lang="fa-IR" sz="1600" b="1" dirty="0" smtClean="0"/>
              <a:t>:</a:t>
            </a:r>
          </a:p>
          <a:p>
            <a:pPr algn="r">
              <a:lnSpc>
                <a:spcPct val="200000"/>
              </a:lnSpc>
            </a:pPr>
            <a:r>
              <a:rPr lang="fa-IR" sz="1700" b="1" dirty="0" smtClean="0"/>
              <a:t>تماس باموادشیمیایی</a:t>
            </a:r>
          </a:p>
          <a:p>
            <a:pPr algn="r">
              <a:lnSpc>
                <a:spcPct val="200000"/>
              </a:lnSpc>
            </a:pPr>
            <a:r>
              <a:rPr lang="fa-IR" sz="1700" b="1" dirty="0" smtClean="0"/>
              <a:t>تماس با آب بیشتراز دوساعت درروز</a:t>
            </a:r>
          </a:p>
          <a:p>
            <a:pPr algn="r">
              <a:lnSpc>
                <a:spcPct val="200000"/>
              </a:lnSpc>
            </a:pPr>
            <a:r>
              <a:rPr lang="fa-IR" sz="1700" b="1" dirty="0" smtClean="0"/>
              <a:t>موادبیولوژیکی (گیاهان ، باکتریها، قارچها)</a:t>
            </a:r>
          </a:p>
          <a:p>
            <a:pPr algn="r">
              <a:lnSpc>
                <a:spcPct val="200000"/>
              </a:lnSpc>
            </a:pPr>
            <a:r>
              <a:rPr lang="fa-IR" sz="1700" b="1" dirty="0" smtClean="0"/>
              <a:t>خراشهای مکانیکی (ناشی از شن وماسه ولبه های سطوح ناهموار)</a:t>
            </a:r>
          </a:p>
          <a:p>
            <a:pPr algn="r">
              <a:lnSpc>
                <a:spcPct val="200000"/>
              </a:lnSpc>
            </a:pPr>
            <a:r>
              <a:rPr lang="fa-IR" sz="1700" b="1" dirty="0" smtClean="0"/>
              <a:t>طولانی تر باشد اثرات بیماریهای پوستی افزایش می یابد</a:t>
            </a:r>
            <a:r>
              <a:rPr lang="fa-IR" sz="1600" b="1" dirty="0" smtClean="0"/>
              <a:t>.</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18</a:t>
            </a:fld>
            <a:endParaRPr lang="en-US"/>
          </a:p>
        </p:txBody>
      </p:sp>
    </p:spTree>
    <p:extLst>
      <p:ext uri="{BB962C8B-B14F-4D97-AF65-F5344CB8AC3E}">
        <p14:creationId xmlns:p14="http://schemas.microsoft.com/office/powerpoint/2010/main" val="41588878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مدیریت ریسک بیماریهای پوستی </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smtClean="0"/>
              <a:t>1- جایگزین کردن موادباخطر کمتر</a:t>
            </a:r>
          </a:p>
          <a:p>
            <a:pPr algn="r">
              <a:lnSpc>
                <a:spcPct val="200000"/>
              </a:lnSpc>
            </a:pPr>
            <a:r>
              <a:rPr lang="fa-IR" sz="1600" b="1" dirty="0" smtClean="0"/>
              <a:t>2-تهیه دایم دستکش باتوجه به نوع کار</a:t>
            </a:r>
          </a:p>
          <a:p>
            <a:pPr algn="r">
              <a:lnSpc>
                <a:spcPct val="200000"/>
              </a:lnSpc>
            </a:pPr>
            <a:r>
              <a:rPr lang="fa-IR" sz="1600" b="1" dirty="0" smtClean="0"/>
              <a:t>3-آموزش به کارگران تشریح خطر،وروشهای حفاظتی</a:t>
            </a:r>
          </a:p>
          <a:p>
            <a:pPr algn="r">
              <a:lnSpc>
                <a:spcPct val="200000"/>
              </a:lnSpc>
            </a:pPr>
            <a:r>
              <a:rPr lang="fa-IR" sz="1600" b="1" dirty="0" smtClean="0"/>
              <a:t>4-امکان شستشوبا آب گرم وسردوصابون وخشک کردن</a:t>
            </a:r>
          </a:p>
          <a:p>
            <a:pPr algn="r">
              <a:lnSpc>
                <a:spcPct val="200000"/>
              </a:lnSpc>
            </a:pPr>
            <a:r>
              <a:rPr lang="fa-IR" sz="1600" b="1" dirty="0" smtClean="0"/>
              <a:t>5-استفاده از کرم های متناسب بانوع کار قبل وبع از انجام کار</a:t>
            </a:r>
          </a:p>
          <a:p>
            <a:pPr algn="r">
              <a:lnSpc>
                <a:spcPct val="200000"/>
              </a:lnSpc>
            </a:pPr>
            <a:r>
              <a:rPr lang="fa-IR" sz="1600" b="1" dirty="0" smtClean="0"/>
              <a:t>6-معاینات منظم پوستی</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267200"/>
            <a:ext cx="4190999" cy="2238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1524000"/>
            <a:ext cx="3048000" cy="2076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04811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057401"/>
            <a:ext cx="3974592" cy="531354"/>
          </a:xfrm>
        </p:spPr>
        <p:txBody>
          <a:bodyPr>
            <a:normAutofit fontScale="90000"/>
          </a:bodyPr>
          <a:lstStyle/>
          <a:p>
            <a:pPr algn="ctr"/>
            <a:r>
              <a:rPr lang="fa-IR" sz="4000" b="1" dirty="0" smtClean="0"/>
              <a:t>ایمنی در کارگاه ساختمان</a:t>
            </a:r>
            <a:endParaRPr lang="en-US" sz="4000" b="1" dirty="0"/>
          </a:p>
        </p:txBody>
      </p:sp>
      <p:sp>
        <p:nvSpPr>
          <p:cNvPr id="3" name="Content Placeholder 2"/>
          <p:cNvSpPr>
            <a:spLocks noGrp="1"/>
          </p:cNvSpPr>
          <p:nvPr>
            <p:ph idx="1"/>
          </p:nvPr>
        </p:nvSpPr>
        <p:spPr>
          <a:xfrm>
            <a:off x="1981200" y="3352800"/>
            <a:ext cx="6952488" cy="2895600"/>
          </a:xfrm>
        </p:spPr>
        <p:txBody>
          <a:bodyPr/>
          <a:lstStyle/>
          <a:p>
            <a:pPr marL="82296" indent="0" algn="ctr">
              <a:buNone/>
            </a:pPr>
            <a:endParaRPr lang="fa-IR" dirty="0"/>
          </a:p>
          <a:p>
            <a:pPr marL="82296" indent="0" algn="ctr">
              <a:buNone/>
            </a:pPr>
            <a:endParaRPr lang="fa-IR" dirty="0" smtClean="0"/>
          </a:p>
          <a:p>
            <a:pPr marL="82296" indent="0" algn="ctr">
              <a:buNone/>
            </a:pPr>
            <a:endParaRPr lang="fa-IR" dirty="0" smtClean="0"/>
          </a:p>
        </p:txBody>
      </p:sp>
      <p:sp>
        <p:nvSpPr>
          <p:cNvPr id="4" name="Slide Number Placeholder 3"/>
          <p:cNvSpPr>
            <a:spLocks noGrp="1"/>
          </p:cNvSpPr>
          <p:nvPr>
            <p:ph type="sldNum" sz="quarter" idx="12"/>
          </p:nvPr>
        </p:nvSpPr>
        <p:spPr/>
        <p:txBody>
          <a:bodyPr/>
          <a:lstStyle/>
          <a:p>
            <a:fld id="{795BF0B7-2A15-4FEA-BD7C-E06804AF03D8}" type="slidenum">
              <a:rPr lang="en-US" smtClean="0"/>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40652">
            <a:off x="1146310" y="4212140"/>
            <a:ext cx="3240514" cy="20913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159" y="4038601"/>
            <a:ext cx="1800225"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198663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ارتعاش دست وبازو</a:t>
            </a:r>
            <a:endParaRPr lang="en-US" sz="4000" b="1" dirty="0"/>
          </a:p>
        </p:txBody>
      </p:sp>
      <p:sp>
        <p:nvSpPr>
          <p:cNvPr id="3" name="Content Placeholder 2"/>
          <p:cNvSpPr>
            <a:spLocks noGrp="1"/>
          </p:cNvSpPr>
          <p:nvPr>
            <p:ph idx="1"/>
          </p:nvPr>
        </p:nvSpPr>
        <p:spPr/>
        <p:txBody>
          <a:bodyPr>
            <a:normAutofit/>
          </a:bodyPr>
          <a:lstStyle/>
          <a:p>
            <a:pPr marL="82296" indent="0" algn="r">
              <a:lnSpc>
                <a:spcPct val="200000"/>
              </a:lnSpc>
              <a:buNone/>
            </a:pPr>
            <a:r>
              <a:rPr lang="fa-IR" sz="1600" b="1" dirty="0" smtClean="0"/>
              <a:t>یکی ازارتعاشاتی که که به دست وبازومنتقل میشودکه دراثرکار با:</a:t>
            </a:r>
          </a:p>
          <a:p>
            <a:pPr marL="82296" indent="0" algn="r">
              <a:lnSpc>
                <a:spcPct val="200000"/>
              </a:lnSpc>
              <a:buNone/>
            </a:pPr>
            <a:r>
              <a:rPr lang="fa-IR" sz="1600" b="1" dirty="0" smtClean="0"/>
              <a:t>-ابزارهای دستی مثل آسفالت ،بتن شکن ها</a:t>
            </a:r>
          </a:p>
          <a:p>
            <a:pPr marL="82296" indent="0" algn="r">
              <a:lnSpc>
                <a:spcPct val="200000"/>
              </a:lnSpc>
              <a:buNone/>
            </a:pPr>
            <a:r>
              <a:rPr lang="fa-IR" sz="1600" b="1" dirty="0" smtClean="0"/>
              <a:t>-استفاده از تجهیزات وبخش های که بادست هدایت می شوندمثل یک کمپکتور در حال ارتعاش</a:t>
            </a:r>
          </a:p>
          <a:p>
            <a:pPr marL="82296" indent="0" algn="r">
              <a:lnSpc>
                <a:spcPct val="200000"/>
              </a:lnSpc>
              <a:buNone/>
            </a:pPr>
            <a:r>
              <a:rPr lang="fa-IR" sz="1600" b="1" dirty="0" smtClean="0"/>
              <a:t>-نگه داشتن موادی که قرار است توسط ماشین آلات تحت فرآیندمختلف قرار گیرند</a:t>
            </a:r>
          </a:p>
          <a:p>
            <a:pPr marL="82296" indent="0" algn="r">
              <a:lnSpc>
                <a:spcPct val="200000"/>
              </a:lnSpc>
              <a:buNone/>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3962400"/>
            <a:ext cx="3581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6622559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آسیبها</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smtClean="0"/>
              <a:t>افرادی که در تماس با این ابزارها هستند از یک آسیب دایمی رنج خواهند برد.</a:t>
            </a:r>
          </a:p>
          <a:p>
            <a:pPr algn="r">
              <a:lnSpc>
                <a:spcPct val="200000"/>
              </a:lnSpc>
            </a:pPr>
            <a:r>
              <a:rPr lang="fa-IR" sz="1600" b="1" dirty="0" smtClean="0"/>
              <a:t>ارتعاش دست وبازوعلایمی راایجاد می کند که به آن ارتعاش دست وبازو می گویند.</a:t>
            </a:r>
          </a:p>
          <a:p>
            <a:pPr algn="r">
              <a:lnSpc>
                <a:spcPct val="200000"/>
              </a:lnSpc>
            </a:pPr>
            <a:r>
              <a:rPr lang="fa-IR" sz="1600" b="1" dirty="0"/>
              <a:t> </a:t>
            </a:r>
            <a:r>
              <a:rPr lang="fa-IR" sz="1600" b="1" dirty="0" smtClean="0"/>
              <a:t>شایعترین این سندروم ها سندروم سپیدانگشتی است وبابیماریهای دیگرچون سندروم تونل کارپال درارتباط است،که ممکن است چندماه یاچندسال بعدبیماری بروز کند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733800"/>
            <a:ext cx="35052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733800"/>
            <a:ext cx="29718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98937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علایم</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2000" b="1" dirty="0" smtClean="0"/>
              <a:t>1-کاهش قدرت دستها</a:t>
            </a:r>
          </a:p>
          <a:p>
            <a:pPr algn="r">
              <a:lnSpc>
                <a:spcPct val="200000"/>
              </a:lnSpc>
            </a:pPr>
            <a:r>
              <a:rPr lang="fa-IR" sz="2000" b="1" dirty="0" smtClean="0"/>
              <a:t>2-سوزن،سوزن شدن یابی حسی انگشتان</a:t>
            </a:r>
          </a:p>
          <a:p>
            <a:pPr algn="r">
              <a:lnSpc>
                <a:spcPct val="200000"/>
              </a:lnSpc>
            </a:pPr>
            <a:r>
              <a:rPr lang="fa-IR" sz="2000" b="1" dirty="0" smtClean="0"/>
              <a:t>3-عدم توانایی در حس کردن صحیح اجسام</a:t>
            </a:r>
          </a:p>
          <a:p>
            <a:pPr algn="r">
              <a:lnSpc>
                <a:spcPct val="200000"/>
              </a:lnSpc>
            </a:pPr>
            <a:r>
              <a:rPr lang="fa-IR" sz="2000" b="1" dirty="0" smtClean="0"/>
              <a:t>4-سفیدشدن انگشتان وقرمزودردناک شدن بعد</a:t>
            </a:r>
          </a:p>
          <a:p>
            <a:pPr algn="r">
              <a:lnSpc>
                <a:spcPct val="200000"/>
              </a:lnSpc>
            </a:pPr>
            <a:endParaRPr lang="en-US" sz="20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86200"/>
            <a:ext cx="3505200" cy="2476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41" y="457199"/>
            <a:ext cx="3837977" cy="28813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4332920"/>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موجب اثراتی چون</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800" b="1" dirty="0" smtClean="0"/>
              <a:t>دردومشکل درخواب</a:t>
            </a:r>
          </a:p>
          <a:p>
            <a:pPr algn="r">
              <a:lnSpc>
                <a:spcPct val="200000"/>
              </a:lnSpc>
            </a:pPr>
            <a:r>
              <a:rPr lang="fa-IR" sz="1800" b="1" dirty="0" smtClean="0"/>
              <a:t>ناتوانی در انجام کارهای معمولی روزانه (بستن دکمه پیراهن)</a:t>
            </a:r>
          </a:p>
          <a:p>
            <a:pPr algn="r">
              <a:lnSpc>
                <a:spcPct val="200000"/>
              </a:lnSpc>
            </a:pPr>
            <a:r>
              <a:rPr lang="fa-IR" sz="1800" b="1" dirty="0" smtClean="0"/>
              <a:t>کاهش توانایی کار در شرایط سردومرطوب که میتواند شوعگر دردباشد</a:t>
            </a:r>
          </a:p>
          <a:p>
            <a:pPr algn="r">
              <a:lnSpc>
                <a:spcPct val="200000"/>
              </a:lnSpc>
            </a:pPr>
            <a:r>
              <a:rPr lang="fa-IR" sz="1800" b="1" dirty="0" smtClean="0"/>
              <a:t>کاهش قدرت چنگ زنی که توانایی کار بصورت ایمن راکاهش میدهد</a:t>
            </a:r>
          </a:p>
          <a:p>
            <a:pPr algn="r">
              <a:lnSpc>
                <a:spcPct val="200000"/>
              </a:lnSpc>
            </a:pPr>
            <a:endParaRPr lang="en-US" sz="18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114800"/>
            <a:ext cx="4191000" cy="25146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9707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مدیریت ریسک</a:t>
            </a:r>
            <a:endParaRPr lang="en-US" sz="4000" b="1" dirty="0"/>
          </a:p>
        </p:txBody>
      </p:sp>
      <p:sp>
        <p:nvSpPr>
          <p:cNvPr id="3" name="Content Placeholder 2"/>
          <p:cNvSpPr>
            <a:spLocks noGrp="1"/>
          </p:cNvSpPr>
          <p:nvPr>
            <p:ph idx="1"/>
          </p:nvPr>
        </p:nvSpPr>
        <p:spPr/>
        <p:txBody>
          <a:bodyPr>
            <a:normAutofit/>
          </a:bodyPr>
          <a:lstStyle/>
          <a:p>
            <a:pPr algn="r">
              <a:lnSpc>
                <a:spcPct val="250000"/>
              </a:lnSpc>
            </a:pPr>
            <a:r>
              <a:rPr lang="fa-IR" sz="1600" b="1" dirty="0" smtClean="0"/>
              <a:t>-وسیله متناسب با کار ازنظرایمنی،اندازه،توان،کارایی و...</a:t>
            </a:r>
          </a:p>
          <a:p>
            <a:pPr algn="r">
              <a:lnSpc>
                <a:spcPct val="250000"/>
              </a:lnSpc>
            </a:pPr>
            <a:r>
              <a:rPr lang="fa-IR" sz="1600" b="1" dirty="0" smtClean="0"/>
              <a:t>-ابزارهایی که باکمترین ارتعاش کارایی مناسب انجام دهند(بتن شکن ها باتعلیق دستی)</a:t>
            </a:r>
          </a:p>
          <a:p>
            <a:pPr algn="r">
              <a:lnSpc>
                <a:spcPct val="250000"/>
              </a:lnSpc>
            </a:pPr>
            <a:r>
              <a:rPr lang="fa-IR" sz="1600" b="1" dirty="0" smtClean="0"/>
              <a:t>-اطلاعاتی که شرکت سازنده جهت کنترل ارتعاش ذکرکرده رامطالعه کنیدمانند:ماکزیمم زمان کار،نگهداری،طرزقرار دادن و..</a:t>
            </a:r>
          </a:p>
          <a:p>
            <a:pPr algn="r">
              <a:lnSpc>
                <a:spcPct val="250000"/>
              </a:lnSpc>
            </a:pPr>
            <a:r>
              <a:rPr lang="fa-IR" sz="1600" b="1" dirty="0" smtClean="0"/>
              <a:t>-آموزش اپراتور</a:t>
            </a:r>
          </a:p>
        </p:txBody>
      </p:sp>
      <p:sp>
        <p:nvSpPr>
          <p:cNvPr id="4" name="Slide Number Placeholder 3"/>
          <p:cNvSpPr>
            <a:spLocks noGrp="1"/>
          </p:cNvSpPr>
          <p:nvPr>
            <p:ph type="sldNum" sz="quarter" idx="12"/>
          </p:nvPr>
        </p:nvSpPr>
        <p:spPr/>
        <p:txBody>
          <a:bodyPr/>
          <a:lstStyle/>
          <a:p>
            <a:fld id="{795BF0B7-2A15-4FEA-BD7C-E06804AF03D8}" type="slidenum">
              <a:rPr lang="en-US" smtClean="0"/>
              <a:t>24</a:t>
            </a:fld>
            <a:endParaRPr lang="en-US"/>
          </a:p>
        </p:txBody>
      </p:sp>
    </p:spTree>
    <p:extLst>
      <p:ext uri="{BB962C8B-B14F-4D97-AF65-F5344CB8AC3E}">
        <p14:creationId xmlns:p14="http://schemas.microsoft.com/office/powerpoint/2010/main" val="3272582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ایمنی برق در کارگاه های ساختمانی</a:t>
            </a:r>
            <a:endParaRPr lang="en-US" sz="4000" b="1" dirty="0"/>
          </a:p>
        </p:txBody>
      </p:sp>
      <p:sp>
        <p:nvSpPr>
          <p:cNvPr id="3" name="Content Placeholder 2"/>
          <p:cNvSpPr>
            <a:spLocks noGrp="1"/>
          </p:cNvSpPr>
          <p:nvPr>
            <p:ph idx="1"/>
          </p:nvPr>
        </p:nvSpPr>
        <p:spPr/>
        <p:txBody>
          <a:bodyPr>
            <a:normAutofit/>
          </a:bodyPr>
          <a:lstStyle/>
          <a:p>
            <a:pPr algn="r">
              <a:lnSpc>
                <a:spcPct val="250000"/>
              </a:lnSpc>
            </a:pPr>
            <a:r>
              <a:rPr lang="fa-IR" sz="1600" b="1" dirty="0" smtClean="0"/>
              <a:t>کارهای تعمیرات در ساختمانهابالاترین ریسک خطربرقی را دارند</a:t>
            </a:r>
          </a:p>
          <a:p>
            <a:pPr algn="r">
              <a:lnSpc>
                <a:spcPct val="250000"/>
              </a:lnSpc>
            </a:pPr>
            <a:r>
              <a:rPr lang="fa-IR" sz="1600" b="1" dirty="0" smtClean="0"/>
              <a:t>هرگونه کار درمجاورت خطوط هوایی برق بایدبا دقت کافی برنامه ریزی وانجام شودتااز تماس اتفاقی باخطوط مجاور جلوگیری شود</a:t>
            </a:r>
          </a:p>
          <a:p>
            <a:pPr algn="r">
              <a:lnSpc>
                <a:spcPct val="250000"/>
              </a:lnSpc>
            </a:pPr>
            <a:r>
              <a:rPr lang="fa-IR" sz="1600" b="1" dirty="0" smtClean="0"/>
              <a:t>آسیب به کابلهای زیرزمینی میتواند منجر به مرگ شود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429000"/>
            <a:ext cx="3810000" cy="30480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528" y="4269068"/>
            <a:ext cx="3157071" cy="22079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4866652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طبق مباحث گفته شده</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smtClean="0"/>
              <a:t>1-تدوین مقررات جهت مدیریت وکنترل راههای ورودی کارگاه</a:t>
            </a:r>
          </a:p>
          <a:p>
            <a:pPr algn="r">
              <a:lnSpc>
                <a:spcPct val="200000"/>
              </a:lnSpc>
            </a:pPr>
            <a:r>
              <a:rPr lang="fa-IR" sz="1600" b="1" dirty="0" smtClean="0"/>
              <a:t>2-ممنوع نمودن ورود افرادغیرمسول ومتفرقه به کارگاه</a:t>
            </a:r>
          </a:p>
          <a:p>
            <a:pPr algn="r">
              <a:lnSpc>
                <a:spcPct val="200000"/>
              </a:lnSpc>
            </a:pPr>
            <a:r>
              <a:rPr lang="fa-IR" sz="1600" b="1" dirty="0" smtClean="0"/>
              <a:t>3-اقدامات لازم جهت جلوگیری از سقوط مصالح</a:t>
            </a:r>
          </a:p>
          <a:p>
            <a:pPr algn="r">
              <a:lnSpc>
                <a:spcPct val="200000"/>
              </a:lnSpc>
            </a:pPr>
            <a:r>
              <a:rPr lang="fa-IR" sz="1600" b="1" dirty="0" smtClean="0"/>
              <a:t>4-جلوگیری از سقوط به داخل چاهها وگودال ها(بااستفاده از موانع وحصار)</a:t>
            </a:r>
          </a:p>
          <a:p>
            <a:pPr algn="r">
              <a:lnSpc>
                <a:spcPct val="200000"/>
              </a:lnSpc>
            </a:pPr>
            <a:r>
              <a:rPr lang="fa-IR" sz="1600" b="1" dirty="0" smtClean="0"/>
              <a:t>5-کنترل عبورومروروسایل نقلیه وعدم برخوردعابران باآن وسایر وسایل نقلیه</a:t>
            </a:r>
          </a:p>
          <a:p>
            <a:pPr algn="r">
              <a:lnSpc>
                <a:spcPct val="200000"/>
              </a:lnSpc>
            </a:pPr>
            <a:r>
              <a:rPr lang="fa-IR" sz="1600" b="1" dirty="0" smtClean="0"/>
              <a:t>6-جلوگیری از ورود افرادحین بستن وبازکردن داربست</a:t>
            </a:r>
          </a:p>
          <a:p>
            <a:pPr algn="r">
              <a:lnSpc>
                <a:spcPct val="200000"/>
              </a:lnSpc>
            </a:pPr>
            <a:r>
              <a:rPr lang="fa-IR" sz="1600" b="1" dirty="0" smtClean="0"/>
              <a:t>7-توجه بیشتر به کودکان،سالمندان و معلولین</a:t>
            </a:r>
          </a:p>
          <a:p>
            <a:pPr algn="r">
              <a:lnSpc>
                <a:spcPct val="200000"/>
              </a:lnSpc>
            </a:pPr>
            <a:r>
              <a:rPr lang="fa-IR" sz="1600" b="1" dirty="0" smtClean="0"/>
              <a:t>8-انبار کردن مصالح در محیط ایمن ودوراز حصار کارگاه</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04800"/>
            <a:ext cx="2667000" cy="2969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267200"/>
            <a:ext cx="3200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78463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برخی از حوادث</a:t>
            </a:r>
            <a:endParaRPr lang="en-US" sz="4000" b="1" dirty="0"/>
          </a:p>
        </p:txBody>
      </p:sp>
      <p:sp>
        <p:nvSpPr>
          <p:cNvPr id="3" name="Content Placeholder 2"/>
          <p:cNvSpPr>
            <a:spLocks noGrp="1"/>
          </p:cNvSpPr>
          <p:nvPr>
            <p:ph idx="1"/>
          </p:nvPr>
        </p:nvSpPr>
        <p:spPr/>
        <p:txBody>
          <a:bodyPr>
            <a:normAutofit/>
          </a:bodyPr>
          <a:lstStyle/>
          <a:p>
            <a:pPr algn="r">
              <a:lnSpc>
                <a:spcPct val="150000"/>
              </a:lnSpc>
            </a:pPr>
            <a:r>
              <a:rPr lang="fa-IR" sz="1600" b="1" dirty="0"/>
              <a:t>چند دهه پیش که احداث ساختمان های مرتفع اندک اندک در تهران رایج می شد سازندگان موظف می شدند پله فرار را نیز در نظر بگیرند. مشهور ترین آنها ساختمان مرکزی فروشگاه قدس مرکزی است. منتها بعدتر به دو دلیل پله فرار در بیرون از ساختمان ها حذف شد. یکی به خاطر استفاده بیشتر از زیر بنا و منفعت بیشتر اقتصادی ودیگری نگرانی از دسترسی سارقان. به نظر می رسد با توجه به این که هنگام آتش سوزی از آسانسور و پلکان نمی توان استفاده کرد تعبیه دوباره پله فرار یک راهکار باشد. هر چند که اگر قرار باشد از بیم سرقت قفل های محکم بر آنها بزنند معلوم نیست هنگام حادثه چگونه می توان قفل ها را گشود و در این باره باید تدابیری اندیشید. اما پله فرار در همه جای دنیا یک راهکار است.</a:t>
            </a:r>
          </a:p>
          <a:p>
            <a:pPr algn="r">
              <a:lnSpc>
                <a:spcPct val="150000"/>
              </a:lnSpc>
            </a:pPr>
            <a:endParaRPr lang="fa-IR" sz="1600" b="1" dirty="0"/>
          </a:p>
          <a:p>
            <a:pPr algn="r">
              <a:lnSpc>
                <a:spcPct val="150000"/>
              </a:lnSpc>
            </a:pPr>
            <a:r>
              <a:rPr lang="fa-IR" sz="1600" b="1" dirty="0"/>
              <a:t>  بار دیگر تجسم کنیم هنگام زلزله که به خاطر شبکه وسیع گاز رسانی توام با آتش سوزی خواهد بود چگونه می خواهیم از لهیب آتش نجات پیدا کنیم. تامین تجهیزات سازمان آتش نشانی و آموزش نیروهای داوطلب برای یاری به آنان در روز واقعه را از همین امروز در دستور کار قرار دهید.</a:t>
            </a:r>
          </a:p>
          <a:p>
            <a:pPr algn="r">
              <a:lnSpc>
                <a:spcPct val="15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27</a:t>
            </a:fld>
            <a:endParaRPr lang="en-US"/>
          </a:p>
        </p:txBody>
      </p:sp>
    </p:spTree>
    <p:extLst>
      <p:ext uri="{BB962C8B-B14F-4D97-AF65-F5344CB8AC3E}">
        <p14:creationId xmlns:p14="http://schemas.microsoft.com/office/powerpoint/2010/main" val="387090502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t>حادثه آتش سوزی خیابان جمهوری</a:t>
            </a:r>
            <a:endParaRPr lang="en-US" sz="4000" b="1" dirty="0"/>
          </a:p>
        </p:txBody>
      </p:sp>
      <p:sp>
        <p:nvSpPr>
          <p:cNvPr id="3" name="Content Placeholder 2"/>
          <p:cNvSpPr>
            <a:spLocks noGrp="1"/>
          </p:cNvSpPr>
          <p:nvPr>
            <p:ph idx="1"/>
          </p:nvPr>
        </p:nvSpPr>
        <p:spPr>
          <a:xfrm>
            <a:off x="1435608" y="1447800"/>
            <a:ext cx="7498080" cy="5029200"/>
          </a:xfrm>
        </p:spPr>
        <p:txBody>
          <a:bodyPr>
            <a:noAutofit/>
          </a:bodyPr>
          <a:lstStyle/>
          <a:p>
            <a:pPr algn="r"/>
            <a:r>
              <a:rPr lang="fa-IR" sz="2000" b="1" dirty="0" smtClean="0"/>
              <a:t>مرگ </a:t>
            </a:r>
            <a:r>
              <a:rPr lang="fa-IR" sz="2000" b="1" dirty="0"/>
              <a:t>2 زن در آتش سوزی خیابان جمهوری خواست و مشیت الهی </a:t>
            </a:r>
            <a:r>
              <a:rPr lang="fa-IR" sz="2000" b="1" dirty="0" smtClean="0"/>
              <a:t>بود؟؟؟؟؟؟؟</a:t>
            </a:r>
          </a:p>
          <a:p>
            <a:pPr algn="r"/>
            <a:endParaRPr lang="fa-IR" sz="1600" b="1" dirty="0"/>
          </a:p>
          <a:p>
            <a:pPr algn="r"/>
            <a:r>
              <a:rPr lang="fa-IR" sz="1600" b="1" dirty="0"/>
              <a:t>"نخستین گروه آتش نشانان 3 دقیقه بعد خود را به محل حادثه رسانده و بعد از مشاهده گستردگی حریق چند ایستگاه آتش نشانی همراه تشک نجات و دو دستگاه نردبام هیدرولیکی در محل حاضر شدند... </a:t>
            </a:r>
          </a:p>
          <a:p>
            <a:pPr algn="r"/>
            <a:r>
              <a:rPr lang="fa-IR" sz="1600" b="1" dirty="0"/>
              <a:t>  </a:t>
            </a:r>
          </a:p>
          <a:p>
            <a:pPr algn="r"/>
            <a:r>
              <a:rPr lang="fa-IR" sz="1600" b="1" dirty="0"/>
              <a:t>زمانی که آتش نشانان خود را به محل  آتش سوزی رساندند دو زن خود را از پنجره آویزان کرده و بدون توجه به  هشدار ها و تذکر آتش نشانان قصد پرتاب خود به پایین را داشتند. </a:t>
            </a:r>
          </a:p>
          <a:p>
            <a:pPr algn="r"/>
            <a:endParaRPr lang="fa-IR" sz="1600" b="1" dirty="0"/>
          </a:p>
          <a:p>
            <a:pPr algn="r"/>
            <a:r>
              <a:rPr lang="fa-IR" sz="1600" b="1" dirty="0"/>
              <a:t> در همان لحظه یکی از نردبام های هیدرولیکی در پایین ساختمان مستقر و جک نردبام زده شد اما به دلیل اشکالات فنی در قطعات کامپیوتری متاسفانه پله های نردبام باز نشد.</a:t>
            </a:r>
          </a:p>
          <a:p>
            <a:pPr algn="r"/>
            <a:r>
              <a:rPr lang="fa-IR" sz="1600" b="1" dirty="0"/>
              <a:t> </a:t>
            </a:r>
          </a:p>
          <a:p>
            <a:pPr algn="r"/>
            <a:r>
              <a:rPr lang="fa-IR" sz="1600" b="1" dirty="0"/>
              <a:t>جایگزین کردن نردبام دیگر حدود 2 دقیقه زمان نیاز داشت و در همین حین یکی از زنها خود را به پایین پرتاب کرد. آتش نشانان بلافاصله نردبام را باز کرده اما نفر دوم نیز خود را به پایین انداخت </a:t>
            </a:r>
            <a:r>
              <a:rPr lang="fa-IR" sz="1600" b="1" dirty="0" smtClean="0"/>
              <a:t>.</a:t>
            </a:r>
            <a:endParaRPr lang="fa-IR" sz="1600" b="1" dirty="0"/>
          </a:p>
          <a:p>
            <a:pPr algn="r"/>
            <a:r>
              <a:rPr lang="fa-IR" sz="1600" b="1" dirty="0"/>
              <a:t> اگر این دو زن 2 دقیقه صبر می کردند نردبام دوم باز شده و آنها به پایین منتقل می شدند. 2 دقیقه پس از سقوط این افراد آتش نشانان با باز کردن نردبام دوم 5 نفر از محبوس شدگان در ساختمان را به پایین انتقال دادند..."</a:t>
            </a:r>
          </a:p>
          <a:p>
            <a:pPr algn="r"/>
            <a:endParaRPr lang="fa-IR" sz="1600" b="1" dirty="0"/>
          </a:p>
        </p:txBody>
      </p:sp>
      <p:sp>
        <p:nvSpPr>
          <p:cNvPr id="4" name="Slide Number Placeholder 3"/>
          <p:cNvSpPr>
            <a:spLocks noGrp="1"/>
          </p:cNvSpPr>
          <p:nvPr>
            <p:ph type="sldNum" sz="quarter" idx="12"/>
          </p:nvPr>
        </p:nvSpPr>
        <p:spPr/>
        <p:txBody>
          <a:bodyPr/>
          <a:lstStyle/>
          <a:p>
            <a:r>
              <a:rPr lang="fa-IR" dirty="0" smtClean="0"/>
              <a:t>28</a:t>
            </a:r>
            <a:endParaRPr lang="en-US" dirty="0"/>
          </a:p>
        </p:txBody>
      </p:sp>
    </p:spTree>
    <p:extLst>
      <p:ext uri="{BB962C8B-B14F-4D97-AF65-F5344CB8AC3E}">
        <p14:creationId xmlns:p14="http://schemas.microsoft.com/office/powerpoint/2010/main" val="170331907"/>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762000"/>
            <a:ext cx="4005969" cy="2790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12"/>
          </p:nvPr>
        </p:nvSpPr>
        <p:spPr/>
        <p:txBody>
          <a:bodyPr/>
          <a:lstStyle/>
          <a:p>
            <a:fld id="{795BF0B7-2A15-4FEA-BD7C-E06804AF03D8}"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733800"/>
            <a:ext cx="5715000" cy="2914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685800"/>
            <a:ext cx="3581400" cy="2828925"/>
          </a:xfrm>
          <a:prstGeom prst="ellipse">
            <a:avLst/>
          </a:prstGeom>
          <a:ln>
            <a:noFill/>
          </a:ln>
          <a:effectLst>
            <a:softEdge rad="112500"/>
          </a:effectLst>
        </p:spPr>
      </p:pic>
    </p:spTree>
    <p:extLst>
      <p:ext uri="{BB962C8B-B14F-4D97-AF65-F5344CB8AC3E}">
        <p14:creationId xmlns:p14="http://schemas.microsoft.com/office/powerpoint/2010/main" val="23742038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a:t>پیشگفتار</a:t>
            </a:r>
            <a:endParaRPr lang="en-US" sz="4000" b="1" dirty="0"/>
          </a:p>
        </p:txBody>
      </p:sp>
      <p:sp>
        <p:nvSpPr>
          <p:cNvPr id="3" name="Content Placeholder 2"/>
          <p:cNvSpPr>
            <a:spLocks noGrp="1"/>
          </p:cNvSpPr>
          <p:nvPr>
            <p:ph idx="1"/>
          </p:nvPr>
        </p:nvSpPr>
        <p:spPr/>
        <p:txBody>
          <a:bodyPr>
            <a:normAutofit/>
          </a:bodyPr>
          <a:lstStyle/>
          <a:p>
            <a:pPr algn="r"/>
            <a:r>
              <a:rPr lang="fa-IR" sz="2800" b="1" dirty="0"/>
              <a:t>این تحقیق به برخی مقررات ایمنی وحفاظت ساختمان وحوادث ناشی از عدم ایمنی مناسب درکارگاهها وخدمات احتمالی میپردازدکه موضوعی حایزاهمیت وقابل توجه </a:t>
            </a:r>
            <a:r>
              <a:rPr lang="fa-IR" sz="2800" b="1" dirty="0" smtClean="0"/>
              <a:t>می باشدکه </a:t>
            </a:r>
            <a:r>
              <a:rPr lang="fa-IR" sz="2800" b="1" dirty="0"/>
              <a:t>توجه </a:t>
            </a:r>
            <a:r>
              <a:rPr lang="fa-IR" sz="2800" b="1" dirty="0" smtClean="0"/>
              <a:t>شما دانشجویان </a:t>
            </a:r>
            <a:r>
              <a:rPr lang="fa-IR" sz="2800" b="1" dirty="0"/>
              <a:t>رابه آنهاجلب </a:t>
            </a:r>
            <a:r>
              <a:rPr lang="fa-IR" sz="2800" b="1" dirty="0" smtClean="0"/>
              <a:t>می نمایم</a:t>
            </a:r>
            <a:r>
              <a:rPr lang="fa-IR" sz="2800" b="1" dirty="0"/>
              <a:t>.</a:t>
            </a:r>
          </a:p>
          <a:p>
            <a:pPr algn="r"/>
            <a:r>
              <a:rPr lang="fa-IR" sz="2800" b="1" dirty="0"/>
              <a:t>باشدکه باتلاش وکوششمان آنهارابه حداقل ممکن </a:t>
            </a:r>
            <a:r>
              <a:rPr lang="fa-IR" sz="2800" b="1" dirty="0" smtClean="0"/>
              <a:t>برسانیم.</a:t>
            </a:r>
            <a:endParaRPr lang="en-US" sz="28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810125"/>
            <a:ext cx="2438400" cy="1752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14800"/>
            <a:ext cx="2667000" cy="2447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094350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498080" cy="1600200"/>
          </a:xfrm>
        </p:spPr>
        <p:txBody>
          <a:bodyPr>
            <a:normAutofit/>
          </a:bodyPr>
          <a:lstStyle/>
          <a:p>
            <a:pPr algn="r"/>
            <a:r>
              <a:rPr lang="fa-IR" sz="3200" b="1" dirty="0"/>
              <a:t>شمار حوادث آوار در تهران در فصل پاییز امسال 134درصد نسبت به دوره مشابه پارسال افزایش یافت.</a:t>
            </a:r>
            <a:endParaRPr lang="en-US" sz="3200" b="1" dirty="0"/>
          </a:p>
        </p:txBody>
      </p:sp>
      <p:sp>
        <p:nvSpPr>
          <p:cNvPr id="3" name="Content Placeholder 2"/>
          <p:cNvSpPr>
            <a:spLocks noGrp="1"/>
          </p:cNvSpPr>
          <p:nvPr>
            <p:ph idx="1"/>
          </p:nvPr>
        </p:nvSpPr>
        <p:spPr>
          <a:xfrm>
            <a:off x="1435608" y="1828800"/>
            <a:ext cx="7498080" cy="4419600"/>
          </a:xfrm>
        </p:spPr>
        <p:txBody>
          <a:bodyPr>
            <a:noAutofit/>
          </a:bodyPr>
          <a:lstStyle/>
          <a:p>
            <a:pPr algn="r"/>
            <a:r>
              <a:rPr lang="fa-IR" sz="1600" b="1" dirty="0"/>
              <a:t>فرمانده عملیات شیفت “ب” سازمان آتش نشانی و خدمات ایمنی شهرداری ورامین از حادثه آتش سوزی اسکلت ساختمان نیمه کاره در خیر آباد ورامین خبر داد.</a:t>
            </a:r>
          </a:p>
          <a:p>
            <a:pPr algn="r"/>
            <a:endParaRPr lang="fa-IR" sz="1600" b="1" dirty="0"/>
          </a:p>
          <a:p>
            <a:pPr algn="r"/>
            <a:r>
              <a:rPr lang="fa-IR" sz="1600" b="1" dirty="0" smtClean="0"/>
              <a:t>به </a:t>
            </a:r>
            <a:r>
              <a:rPr lang="fa-IR" sz="1600" b="1" dirty="0"/>
              <a:t>گزارش روابط عمومی و اطلاع رسانی سازمان آتش نشانی و خدمات ایمنی شهرداری ورامین؛ فرمانده عملیات شیفت “ب”  آتش نشانی ورامین در تشریح عملیات اظهار داشت: روز گذشته مرکز فرماندهی سازمان آتش نشانی و خدمات ایمنی شهرداری ورامین از آتش گرفتن یک ساختمان نیمه کار مطلع می شود.</a:t>
            </a:r>
          </a:p>
          <a:p>
            <a:pPr algn="r"/>
            <a:endParaRPr lang="fa-IR" sz="1600" b="1" dirty="0"/>
          </a:p>
          <a:p>
            <a:pPr algn="r"/>
            <a:r>
              <a:rPr lang="fa-IR" sz="1600" b="1" dirty="0" smtClean="0"/>
              <a:t>فرمانده </a:t>
            </a:r>
            <a:r>
              <a:rPr lang="fa-IR" sz="1600" b="1" dirty="0"/>
              <a:t>عملیات سازمان آتش نشانی و خدمات ایمنی شهرداری ورامین گفت: آتش نشانان با حضور در داخل ساختمان  نسبت به اطفاء حریق اقدام نمودند.</a:t>
            </a:r>
          </a:p>
          <a:p>
            <a:pPr algn="r"/>
            <a:endParaRPr lang="fa-IR" sz="1600" b="1" dirty="0"/>
          </a:p>
          <a:p>
            <a:pPr algn="r"/>
            <a:r>
              <a:rPr lang="fa-IR" sz="1600" b="1" dirty="0"/>
              <a:t>وی در پایان تاکید کرد: گرم کردن بشکه قیر روی اجاق گاز علت اولیه این حادثه بوده است که البته  گزارش تکمیلی حادثه پس از بررسی نهایی و تخصصی به مراجع ذی صلاح اعلام خواهد شد</a:t>
            </a:r>
          </a:p>
          <a:p>
            <a:pPr algn="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30</a:t>
            </a:fld>
            <a:endParaRPr lang="en-US"/>
          </a:p>
        </p:txBody>
      </p:sp>
    </p:spTree>
    <p:extLst>
      <p:ext uri="{BB962C8B-B14F-4D97-AF65-F5344CB8AC3E}">
        <p14:creationId xmlns:p14="http://schemas.microsoft.com/office/powerpoint/2010/main" val="66362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t>گودبرداری غیراصولی در شیراز ۳۰ حادثه در پی داشته است</a:t>
            </a:r>
            <a:endParaRPr lang="en-US" sz="3200" b="1" dirty="0"/>
          </a:p>
        </p:txBody>
      </p:sp>
      <p:sp>
        <p:nvSpPr>
          <p:cNvPr id="3" name="Content Placeholder 2"/>
          <p:cNvSpPr>
            <a:spLocks noGrp="1"/>
          </p:cNvSpPr>
          <p:nvPr>
            <p:ph idx="1"/>
          </p:nvPr>
        </p:nvSpPr>
        <p:spPr/>
        <p:txBody>
          <a:bodyPr>
            <a:noAutofit/>
          </a:bodyPr>
          <a:lstStyle/>
          <a:p>
            <a:pPr algn="r"/>
            <a:r>
              <a:rPr lang="fa-IR" sz="1600" b="1" dirty="0"/>
              <a:t>خبرگزاری تسنیم: مدیرعامل سازمان آتش نشانی شیراز گفت: از ابتدای امسال تاکنون ۳۰ مورد حادثه بر اثر گودبرداری غیر اصولی در شهر شیراز رخ داده که سبب خسارات جانی و مالی بسیاری شده است.</a:t>
            </a:r>
          </a:p>
          <a:p>
            <a:pPr algn="r"/>
            <a:r>
              <a:rPr lang="fa-IR" sz="1600" b="1" dirty="0" smtClean="0"/>
              <a:t>رامین </a:t>
            </a:r>
            <a:r>
              <a:rPr lang="fa-IR" sz="1600" b="1" dirty="0"/>
              <a:t>طالبی در گفت‌و‌گو با خبرنگار تسنیم در شیراز، با ابراز نگرانی از گودبرداری های نا ایمن در این شهرستان، اظهار کرد: در چند هفته اخیر دو مورد گودبرداری ناایمن سبب ریزش ساختمان همجوار به داخل گودال شد که بی توجهی پیمانکاران و عدم رعایت نکات فنی در گودبرداری سبب این حادثه بوده است.</a:t>
            </a:r>
          </a:p>
          <a:p>
            <a:pPr algn="r"/>
            <a:endParaRPr lang="fa-IR" sz="1600" b="1" dirty="0"/>
          </a:p>
          <a:p>
            <a:pPr algn="r"/>
            <a:r>
              <a:rPr lang="fa-IR" sz="1600" b="1" dirty="0"/>
              <a:t>وی گفت: مسئله مهم و قابل توجه در این حوادث توجه نکردن پیمانکاران ساختمان به وضعیت خاک، سازه و فرسودگی، عدم استحکام ساختمان های مجاور، پروژه شمع بندی نادرست، خاک برداری غیر اصولی در خاک سست و رعایت نکردن نکات ایمنی از علل وقوع این حادثه بوده است.</a:t>
            </a:r>
          </a:p>
          <a:p>
            <a:pPr algn="r"/>
            <a:endParaRPr lang="fa-IR" sz="1600" b="1" dirty="0"/>
          </a:p>
          <a:p>
            <a:pPr algn="r"/>
            <a:r>
              <a:rPr lang="fa-IR" sz="1600" b="1" dirty="0" smtClean="0"/>
              <a:t>مدیرعامل </a:t>
            </a:r>
            <a:r>
              <a:rPr lang="fa-IR" sz="1600" b="1" dirty="0"/>
              <a:t>سازمان آتش نشانی شیراز با بیان اینکه بسیاری از افراد فکر می کنند اصول علمی گود برداری سبب تحمیل هزینه زیاد و تلف شدن زمان می شود، افزود: گودبرداری به ویژه در گودهایی با عمق زیادتر به دلیل بررسی همه جانبه، دقت، نظارت و در نهایت صرف وقت و هزینه قابل ملاحظه جزو کارهای پیچیده و بسیارخطرناک مهندسی به حساب می آید.</a:t>
            </a:r>
          </a:p>
          <a:p>
            <a:pPr algn="r"/>
            <a:endParaRPr lang="fa-IR" sz="1600" b="1" dirty="0"/>
          </a:p>
          <a:p>
            <a:pPr algn="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86400"/>
            <a:ext cx="3124200" cy="1143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79784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04800"/>
            <a:ext cx="7498080" cy="5943600"/>
          </a:xfrm>
        </p:spPr>
        <p:txBody>
          <a:bodyPr>
            <a:noAutofit/>
          </a:bodyPr>
          <a:lstStyle/>
          <a:p>
            <a:pPr algn="r">
              <a:lnSpc>
                <a:spcPct val="150000"/>
              </a:lnSpc>
            </a:pPr>
            <a:r>
              <a:rPr lang="fa-IR" sz="1600" b="1" dirty="0"/>
              <a:t>طالبی با اشاره به فوت، صدمات و معلولیت افراد به ویژه کارگران ساختمانی به دلیل رعایت نکردن اصول گودبرداری، خاطر نشان کرد: براساس آمار سازمان آتش نشانی و خدمات ایمنی شهرداری شیراز، از ابتدای امسال تاکنون 30 مورد حادثه بر اثر گودبرداری غیر اصولی در شهر شیراز رخ داده که سبب خسارات جانی و مالی بسیاری شده است.</a:t>
            </a:r>
          </a:p>
          <a:p>
            <a:pPr algn="r">
              <a:lnSpc>
                <a:spcPct val="150000"/>
              </a:lnSpc>
            </a:pPr>
            <a:endParaRPr lang="fa-IR" sz="1600" b="1" dirty="0"/>
          </a:p>
          <a:p>
            <a:pPr algn="r">
              <a:lnSpc>
                <a:spcPct val="150000"/>
              </a:lnSpc>
            </a:pPr>
            <a:r>
              <a:rPr lang="fa-IR" sz="1600" b="1" dirty="0"/>
              <a:t>وی با تأکید بر اینکه در حال حاضر آوارهای ساختمانی ناشی از گودبرداری های غیر اصولی به یکی از حوادث رایج و تکراری درکشور تبدیل شده است، گفت: یکی از وظایف اصلی و ابتدایی مهندسان ساختمانی نظارت بر گود برداری صحیح و اصولی و مهار دیواره های جانبی گود ها است.</a:t>
            </a:r>
          </a:p>
          <a:p>
            <a:pPr algn="r">
              <a:lnSpc>
                <a:spcPct val="150000"/>
              </a:lnSpc>
            </a:pPr>
            <a:r>
              <a:rPr lang="fa-IR" sz="1600" b="1" dirty="0"/>
              <a:t>مدیرعامل سازمان آتش نشانی شیراز وجود چاه های قدیمی در منازل و دیوار مشترک میان ساختمان را دو دلیل مهم ریزش ساختمان ها در حین گودبرداری برشمرد و گفت: به طور کلی دلایلی از جمله ضعیف یا حساس بودن ساختمان مجاور در مواردی مانند نبودن اسکلت، ضعیف بودن ملات دیوارها و علائم ضعف اجرایی ساختمان، وجود ترک و شکستگی یا نشت و شکم دادگی دیوارها می تواند منبع ایجاد مشکل در گودبرداری ها به شمار رود.</a:t>
            </a:r>
          </a:p>
          <a:p>
            <a:pPr algn="r">
              <a:lnSpc>
                <a:spcPct val="150000"/>
              </a:lnSpc>
            </a:pPr>
            <a:endParaRPr lang="fa-IR" sz="1600" b="1" dirty="0"/>
          </a:p>
          <a:p>
            <a:pPr algn="r">
              <a:lnSpc>
                <a:spcPct val="150000"/>
              </a:lnSpc>
            </a:pPr>
            <a:endParaRPr lang="fa-IR"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32</a:t>
            </a:fld>
            <a:endParaRPr lang="en-US"/>
          </a:p>
        </p:txBody>
      </p:sp>
    </p:spTree>
    <p:extLst>
      <p:ext uri="{BB962C8B-B14F-4D97-AF65-F5344CB8AC3E}">
        <p14:creationId xmlns:p14="http://schemas.microsoft.com/office/powerpoint/2010/main" val="1346731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443" y="304800"/>
            <a:ext cx="4386357" cy="3054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lide Number Placeholder 3"/>
          <p:cNvSpPr>
            <a:spLocks noGrp="1"/>
          </p:cNvSpPr>
          <p:nvPr>
            <p:ph type="sldNum" sz="quarter" idx="12"/>
          </p:nvPr>
        </p:nvSpPr>
        <p:spPr/>
        <p:txBody>
          <a:bodyPr/>
          <a:lstStyle/>
          <a:p>
            <a:fld id="{795BF0B7-2A15-4FEA-BD7C-E06804AF03D8}" type="slidenum">
              <a:rPr lang="en-US" smtClean="0"/>
              <a:t>33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728018"/>
            <a:ext cx="4140198" cy="2882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8857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t>بیمه کارگران ساختمانی اجباری شد / نتیجه 21 درصد حوادث ساختمانی مرگ است</a:t>
            </a:r>
            <a:endParaRPr lang="en-US" sz="3200" b="1" dirty="0"/>
          </a:p>
        </p:txBody>
      </p:sp>
      <p:sp>
        <p:nvSpPr>
          <p:cNvPr id="3" name="Content Placeholder 2"/>
          <p:cNvSpPr>
            <a:spLocks noGrp="1"/>
          </p:cNvSpPr>
          <p:nvPr>
            <p:ph idx="1"/>
          </p:nvPr>
        </p:nvSpPr>
        <p:spPr/>
        <p:txBody>
          <a:bodyPr>
            <a:normAutofit/>
          </a:bodyPr>
          <a:lstStyle/>
          <a:p>
            <a:pPr algn="r">
              <a:lnSpc>
                <a:spcPct val="200000"/>
              </a:lnSpc>
            </a:pPr>
            <a:r>
              <a:rPr lang="fa-IR" sz="1600" b="1" dirty="0"/>
              <a:t>در حالی طرح بیمه کارگران ساختمانی ابلاغ شده که بیش از 30 درصد کل حوادث ناشی از کار کشور در بخش ساختمان است، از کل حوادث 21 درصد به فوت، 19 درصد به جراحت، 40 درصد به شکستی و 20 درصد نیز به جراحات جزیی منجر می‌شود</a:t>
            </a:r>
          </a:p>
          <a:p>
            <a:pPr algn="r">
              <a:lnSpc>
                <a:spcPct val="200000"/>
              </a:lnSpc>
            </a:pPr>
            <a:endParaRPr lang="fa-IR" sz="1600" b="1" dirty="0"/>
          </a:p>
          <a:p>
            <a:pPr algn="r">
              <a:lnSpc>
                <a:spcPct val="200000"/>
              </a:lnSpc>
            </a:pPr>
            <a:r>
              <a:rPr lang="fa-IR" sz="1600" b="1" dirty="0"/>
              <a:t> به گزارش خبرنگار مهر، در حالی تعداد کارگران ساختمانی بین 1.2 تا 3 میلیون نفر اعلام می شود که به گواه بررسیها و آماری که در زمینه حوادث ناشی از کار در کارگاههای ساختمانی بیان می شود نیروی کار شاغل در این بخش در معرض بیشترین خطرات از نقص عضو، کار افتادگی و فوت قرار دارند.</a:t>
            </a:r>
          </a:p>
          <a:p>
            <a:pPr algn="r">
              <a:lnSpc>
                <a:spcPct val="200000"/>
              </a:lnSpc>
            </a:pPr>
            <a:endParaRPr lang="fa-IR" sz="1600" b="1" dirty="0"/>
          </a:p>
          <a:p>
            <a:pPr algn="r">
              <a:lnSpc>
                <a:spcPct val="20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34</a:t>
            </a:fld>
            <a:endParaRPr lang="en-US"/>
          </a:p>
        </p:txBody>
      </p:sp>
    </p:spTree>
    <p:extLst>
      <p:ext uri="{BB962C8B-B14F-4D97-AF65-F5344CB8AC3E}">
        <p14:creationId xmlns:p14="http://schemas.microsoft.com/office/powerpoint/2010/main" val="32165799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a:t>آمار واقعی کارگران ساختمانی</a:t>
            </a:r>
            <a:endParaRPr lang="en-US" sz="4000" b="1" dirty="0"/>
          </a:p>
        </p:txBody>
      </p:sp>
      <p:sp>
        <p:nvSpPr>
          <p:cNvPr id="3" name="Content Placeholder 2"/>
          <p:cNvSpPr>
            <a:spLocks noGrp="1"/>
          </p:cNvSpPr>
          <p:nvPr>
            <p:ph idx="1"/>
          </p:nvPr>
        </p:nvSpPr>
        <p:spPr/>
        <p:txBody>
          <a:bodyPr>
            <a:normAutofit lnSpcReduction="10000"/>
          </a:bodyPr>
          <a:lstStyle/>
          <a:p>
            <a:pPr algn="r">
              <a:lnSpc>
                <a:spcPct val="150000"/>
              </a:lnSpc>
            </a:pPr>
            <a:r>
              <a:rPr lang="fa-IR" sz="1600" b="1" dirty="0"/>
              <a:t>بر اساس این گزارش، ریسک کارگران ساختمانی در مراحل مختلف اجرا، پایین بودن سطح سواد، مقطعی بودن فعالیتهای ساختمانی و عدم امکان نظارت کافی و موثر بر رعایت مقررات ایمنی در کارگاهها توسط بازرسان کار را می توان از مهم ترین مشکلات بالا بودن حوادث در کار </a:t>
            </a:r>
            <a:r>
              <a:rPr lang="fa-IR" sz="1600" b="1" dirty="0" smtClean="0"/>
              <a:t>ساختمانی است</a:t>
            </a:r>
          </a:p>
          <a:p>
            <a:pPr marL="82296" indent="0" algn="r">
              <a:lnSpc>
                <a:spcPct val="150000"/>
              </a:lnSpc>
              <a:buNone/>
            </a:pPr>
            <a:r>
              <a:rPr lang="fa-IR" sz="2800" b="1" dirty="0" smtClean="0"/>
              <a:t>شایع‌ترین حوادث ساختمانی</a:t>
            </a:r>
          </a:p>
          <a:p>
            <a:pPr marL="82296" indent="0" algn="r">
              <a:lnSpc>
                <a:spcPct val="150000"/>
              </a:lnSpc>
              <a:buNone/>
            </a:pPr>
            <a:r>
              <a:rPr lang="fa-IR" sz="2000" b="1" dirty="0"/>
              <a:t>سقوط از ارتفاع، سقوط اجسام، ریزش آوار و دیواره گودبرداری، سقوط بالابر و برق </a:t>
            </a:r>
            <a:r>
              <a:rPr lang="fa-IR" sz="2000" b="1" dirty="0" smtClean="0"/>
              <a:t>گرفتگی </a:t>
            </a:r>
            <a:r>
              <a:rPr lang="fa-IR" sz="2000" b="1" dirty="0"/>
              <a:t>شایعترین مواردی است که کارگران ساختمانی با آن مواجه </a:t>
            </a:r>
            <a:r>
              <a:rPr lang="fa-IR" sz="2000" b="1" dirty="0" smtClean="0"/>
              <a:t>اند</a:t>
            </a:r>
          </a:p>
          <a:p>
            <a:pPr marL="82296" indent="0" algn="r">
              <a:lnSpc>
                <a:spcPct val="150000"/>
              </a:lnSpc>
              <a:buNone/>
            </a:pPr>
            <a:r>
              <a:rPr lang="fa-IR" sz="1700" b="1" dirty="0"/>
              <a:t>بررسیها نشان داده است که حدود 80 درصد از حوادث به وقوع پیوسته در کارگاههای ساختمانی از آسیب دیدگی و فوت با رعایت مقررات ایمنی ابتدایی و صرف هزینه ناچیز قابل پیشگیری است که می توان در این بخش به نصب حفاظهای موقت درسمت پرتگاه، مهارکردن بالابرهای حمل مصالح، استفاده اجباری از لوازم حفاظت فردی( کلاه، کفش، کمربند ایمنی) و رعایت فواصل ایمنی کار در مجاورت خطوط برق فشار قوی اشاره کرد..</a:t>
            </a:r>
            <a:endParaRPr lang="en-US" sz="17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35</a:t>
            </a:fld>
            <a:endParaRPr lang="en-US"/>
          </a:p>
        </p:txBody>
      </p:sp>
    </p:spTree>
    <p:extLst>
      <p:ext uri="{BB962C8B-B14F-4D97-AF65-F5344CB8AC3E}">
        <p14:creationId xmlns:p14="http://schemas.microsoft.com/office/powerpoint/2010/main" val="925895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09600"/>
            <a:ext cx="7498080" cy="808038"/>
          </a:xfrm>
        </p:spPr>
        <p:txBody>
          <a:bodyPr>
            <a:normAutofit fontScale="90000"/>
          </a:bodyPr>
          <a:lstStyle/>
          <a:p>
            <a:pPr algn="r"/>
            <a:r>
              <a:rPr lang="fa-IR" b="1" dirty="0"/>
              <a:t>21 درصد حوادث ساختمانی منجر به فوت می شود</a:t>
            </a:r>
            <a:br>
              <a:rPr lang="fa-IR" b="1" dirty="0"/>
            </a:br>
            <a:endParaRPr lang="en-US" b="1" dirty="0"/>
          </a:p>
        </p:txBody>
      </p:sp>
      <p:sp>
        <p:nvSpPr>
          <p:cNvPr id="3" name="Content Placeholder 2"/>
          <p:cNvSpPr>
            <a:spLocks noGrp="1"/>
          </p:cNvSpPr>
          <p:nvPr>
            <p:ph idx="1"/>
          </p:nvPr>
        </p:nvSpPr>
        <p:spPr/>
        <p:txBody>
          <a:bodyPr>
            <a:normAutofit/>
          </a:bodyPr>
          <a:lstStyle/>
          <a:p>
            <a:pPr algn="r">
              <a:lnSpc>
                <a:spcPct val="200000"/>
              </a:lnSpc>
            </a:pPr>
            <a:r>
              <a:rPr lang="fa-IR" sz="1600" b="1" dirty="0"/>
              <a:t>بررسی حوادث نشان می ‌دهد که 48 درصد کل حوادث ساختمانی در اثر عدم نظارت کارفرما و تهیه و تجهیزات ایمنی کار، 22 درصد آن براثر بی ‌احتیاطی کارگران، ‌14 درصد به علت عدم آموزش کارگر به انجام کار محول شده و 6 درصد نیز سایرعوامل بوده است.</a:t>
            </a:r>
          </a:p>
          <a:p>
            <a:pPr algn="r">
              <a:lnSpc>
                <a:spcPct val="200000"/>
              </a:lnSpc>
            </a:pPr>
            <a:endParaRPr lang="fa-IR" sz="1600" b="1" dirty="0"/>
          </a:p>
          <a:p>
            <a:pPr algn="r">
              <a:lnSpc>
                <a:spcPct val="200000"/>
              </a:lnSpc>
            </a:pPr>
            <a:r>
              <a:rPr lang="fa-IR" sz="1600" b="1" dirty="0"/>
              <a:t>همچنین از مجموع حوادث اتفاق افتاده در بخش ساختمان 21 درصد منجر به فوت، 19 درصد جراحت، 40 درصد شکستی و 20 درصد نیز جراحات جزئی است.</a:t>
            </a:r>
          </a:p>
          <a:p>
            <a:pPr algn="r">
              <a:lnSpc>
                <a:spcPct val="200000"/>
              </a:lnSpc>
            </a:pPr>
            <a:endParaRPr lang="fa-IR" sz="1600" b="1" dirty="0"/>
          </a:p>
          <a:p>
            <a:pPr algn="r">
              <a:lnSpc>
                <a:spcPct val="200000"/>
              </a:lnSpc>
            </a:pP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36</a:t>
            </a:fld>
            <a:endParaRPr lang="en-US"/>
          </a:p>
        </p:txBody>
      </p:sp>
    </p:spTree>
    <p:extLst>
      <p:ext uri="{BB962C8B-B14F-4D97-AF65-F5344CB8AC3E}">
        <p14:creationId xmlns:p14="http://schemas.microsoft.com/office/powerpoint/2010/main" val="758389773"/>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884238"/>
          </a:xfrm>
        </p:spPr>
        <p:txBody>
          <a:bodyPr>
            <a:normAutofit fontScale="90000"/>
          </a:bodyPr>
          <a:lstStyle/>
          <a:p>
            <a:pPr algn="r"/>
            <a:r>
              <a:rPr lang="fa-IR" sz="2700" b="1" dirty="0"/>
              <a:t>کارفرمایان در اجرای پروژه های ساختمانی با خطرات و حوادث گوناگونی مواجه می گردند. لذا بیمه نامه مسئولیت کارفرمایان و پیمانکاران ساختمانی با ویژگی های خاص برای رفع نیاز جامعه مذکور تدوین شده است</a:t>
            </a:r>
            <a:r>
              <a:rPr lang="fa-IR" sz="2200" dirty="0"/>
              <a:t>.</a:t>
            </a:r>
            <a:endParaRPr lang="en-US" sz="2200" dirty="0"/>
          </a:p>
        </p:txBody>
      </p:sp>
      <p:sp>
        <p:nvSpPr>
          <p:cNvPr id="3" name="Content Placeholder 2"/>
          <p:cNvSpPr>
            <a:spLocks noGrp="1"/>
          </p:cNvSpPr>
          <p:nvPr>
            <p:ph idx="1"/>
          </p:nvPr>
        </p:nvSpPr>
        <p:spPr>
          <a:xfrm>
            <a:off x="1435608" y="1752600"/>
            <a:ext cx="7498080" cy="4953000"/>
          </a:xfrm>
        </p:spPr>
        <p:txBody>
          <a:bodyPr>
            <a:noAutofit/>
          </a:bodyPr>
          <a:lstStyle/>
          <a:p>
            <a:pPr algn="r"/>
            <a:r>
              <a:rPr lang="fa-IR" sz="1600" b="1" dirty="0"/>
              <a:t>آنچه امروزه در جریان ساخت ساختمانهای جدید به کرات شاهد آن هستیم، خساراتی است که در جریان اجرای کار به کارکنان یا اشخاص ثالث وارد می آید و به شرح زیر می باشد:</a:t>
            </a:r>
          </a:p>
          <a:p>
            <a:pPr algn="r"/>
            <a:endParaRPr lang="fa-IR" sz="1600" b="1" dirty="0"/>
          </a:p>
          <a:p>
            <a:pPr algn="r"/>
            <a:r>
              <a:rPr lang="fa-IR" sz="1600" b="1" dirty="0"/>
              <a:t>• خسارات بدنی شامل فوت و نقص عضو و یا هزینه های پزشکی </a:t>
            </a:r>
            <a:r>
              <a:rPr lang="fa-IR" sz="1600" b="1" dirty="0" smtClean="0"/>
              <a:t>کارکنان. -</a:t>
            </a:r>
            <a:endParaRPr lang="en-US" sz="1600" b="1" dirty="0"/>
          </a:p>
          <a:p>
            <a:pPr algn="r"/>
            <a:r>
              <a:rPr lang="en-US" sz="1600" b="1" dirty="0"/>
              <a:t>• </a:t>
            </a:r>
            <a:r>
              <a:rPr lang="fa-IR" sz="1600" b="1" dirty="0"/>
              <a:t>نشست و ترک خوردگی ساختمان های مجاور در اثر تخریب و گودبرداری ساختمان مورد احداث.</a:t>
            </a:r>
          </a:p>
          <a:p>
            <a:pPr algn="r"/>
            <a:endParaRPr lang="fa-IR" sz="1600" b="1" dirty="0"/>
          </a:p>
          <a:p>
            <a:pPr algn="r"/>
            <a:r>
              <a:rPr lang="fa-IR" sz="1600" b="1" dirty="0"/>
              <a:t>• ریزش ساختمان های مجاور در اثر گودبرداری.</a:t>
            </a:r>
          </a:p>
          <a:p>
            <a:pPr algn="r"/>
            <a:endParaRPr lang="fa-IR" sz="1600" b="1" dirty="0"/>
          </a:p>
          <a:p>
            <a:pPr algn="r"/>
            <a:r>
              <a:rPr lang="fa-IR" sz="1600" b="1" dirty="0"/>
              <a:t>• خسارات مالی وارد به ابنیه و تاسیسات ساختمان های مجاور در اثر ریزش.</a:t>
            </a:r>
          </a:p>
          <a:p>
            <a:pPr algn="r"/>
            <a:endParaRPr lang="fa-IR" sz="1600" b="1" dirty="0"/>
          </a:p>
          <a:p>
            <a:pPr algn="r"/>
            <a:r>
              <a:rPr lang="fa-IR" sz="1600" b="1" dirty="0"/>
              <a:t>• خسارات به خیابان و پیاده رو.</a:t>
            </a:r>
          </a:p>
          <a:p>
            <a:pPr algn="r"/>
            <a:endParaRPr lang="fa-IR" sz="1600" b="1" dirty="0"/>
          </a:p>
          <a:p>
            <a:pPr algn="r"/>
            <a:r>
              <a:rPr lang="fa-IR" sz="1600" b="1" dirty="0"/>
              <a:t>• خسارات وارد به خودروهای عبوری و یا پارک شده در محیط اطراف پروژه در اثر پرتاب مصالح ساختمانی.</a:t>
            </a:r>
          </a:p>
          <a:p>
            <a:pPr algn="r"/>
            <a:endParaRPr lang="fa-IR" sz="1600" b="1" dirty="0"/>
          </a:p>
          <a:p>
            <a:pPr algn="r"/>
            <a:r>
              <a:rPr lang="fa-IR" sz="1600" b="1" dirty="0"/>
              <a:t>• خسارات جانی برای عابرین در اثر سقوط و پرتاب مصالح ساختمانی.</a:t>
            </a:r>
          </a:p>
          <a:p>
            <a:pPr algn="r"/>
            <a:endParaRPr lang="fa-IR" sz="1600" b="1" dirty="0"/>
          </a:p>
        </p:txBody>
      </p:sp>
      <p:sp>
        <p:nvSpPr>
          <p:cNvPr id="4" name="Slide Number Placeholder 3"/>
          <p:cNvSpPr>
            <a:spLocks noGrp="1"/>
          </p:cNvSpPr>
          <p:nvPr>
            <p:ph type="sldNum" sz="quarter" idx="12"/>
          </p:nvPr>
        </p:nvSpPr>
        <p:spPr>
          <a:xfrm>
            <a:off x="8673353" y="6350374"/>
            <a:ext cx="457200" cy="476250"/>
          </a:xfrm>
        </p:spPr>
        <p:txBody>
          <a:bodyPr/>
          <a:lstStyle/>
          <a:p>
            <a:fld id="{795BF0B7-2A15-4FEA-BD7C-E06804AF03D8}" type="slidenum">
              <a:rPr lang="en-US" smtClean="0"/>
              <a:t>37</a:t>
            </a:fld>
            <a:endParaRPr lang="en-US" dirty="0"/>
          </a:p>
        </p:txBody>
      </p:sp>
    </p:spTree>
    <p:extLst>
      <p:ext uri="{BB962C8B-B14F-4D97-AF65-F5344CB8AC3E}">
        <p14:creationId xmlns:p14="http://schemas.microsoft.com/office/powerpoint/2010/main" val="1176604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algn="r">
              <a:lnSpc>
                <a:spcPct val="150000"/>
              </a:lnSpc>
            </a:pPr>
            <a:r>
              <a:rPr lang="fa-IR" sz="1600" b="1" dirty="0"/>
              <a:t>خسارات جانی افراد ثالث که وارد محوطه ساختمان مورد بیمه می گردند.</a:t>
            </a:r>
          </a:p>
          <a:p>
            <a:pPr algn="r">
              <a:lnSpc>
                <a:spcPct val="150000"/>
              </a:lnSpc>
            </a:pPr>
            <a:endParaRPr lang="fa-IR" sz="1600" b="1" dirty="0"/>
          </a:p>
          <a:p>
            <a:pPr algn="r">
              <a:lnSpc>
                <a:spcPct val="150000"/>
              </a:lnSpc>
            </a:pPr>
            <a:r>
              <a:rPr lang="fa-IR" sz="1600" b="1" dirty="0" smtClean="0"/>
              <a:t>خسارات </a:t>
            </a:r>
            <a:r>
              <a:rPr lang="fa-IR" sz="1600" b="1" dirty="0"/>
              <a:t>ناشی از دپوی مصالح در خیابان و پیاده رو.</a:t>
            </a:r>
          </a:p>
          <a:p>
            <a:pPr algn="r">
              <a:lnSpc>
                <a:spcPct val="150000"/>
              </a:lnSpc>
            </a:pPr>
            <a:endParaRPr lang="fa-IR" sz="1600" b="1" dirty="0"/>
          </a:p>
          <a:p>
            <a:pPr algn="r">
              <a:lnSpc>
                <a:spcPct val="150000"/>
              </a:lnSpc>
            </a:pPr>
            <a:r>
              <a:rPr lang="fa-IR" sz="1600" b="1" dirty="0"/>
              <a:t>در این بیمه نامه مسئولیت بیمه گذار در برابر کارکنان و اشخاص ثالث بیمه می گردد بدین معنی که چنانچه در جریان عملیات ساختمانی شامل تخریب، خاکبرداری،گود برداری، پی کنی و مراحل احداث بنای جدید خساراتی به کارکنان و اشخاص ثالث وارد آید، بیمه گر با رعایت شرایط بیمه نامه از عهده جبران خسارت بر خواهد </a:t>
            </a:r>
            <a:r>
              <a:rPr lang="fa-IR" sz="1600" b="1" dirty="0" smtClean="0"/>
              <a:t>آمد</a:t>
            </a:r>
            <a:endParaRPr lang="fa-IR"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38</a:t>
            </a:fld>
            <a:endParaRPr lang="en-US"/>
          </a:p>
        </p:txBody>
      </p:sp>
    </p:spTree>
    <p:extLst>
      <p:ext uri="{BB962C8B-B14F-4D97-AF65-F5344CB8AC3E}">
        <p14:creationId xmlns:p14="http://schemas.microsoft.com/office/powerpoint/2010/main" val="15650256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
            </a:r>
            <a:br>
              <a:rPr lang="fa-IR" dirty="0"/>
            </a:br>
            <a:r>
              <a:rPr lang="fa-IR" sz="4400" b="1" dirty="0"/>
              <a:t>اهم ویژگی های بیمه نامه</a:t>
            </a:r>
            <a:r>
              <a:rPr lang="fa-IR" dirty="0"/>
              <a:t/>
            </a:r>
            <a:br>
              <a:rPr lang="fa-IR" dirty="0"/>
            </a:br>
            <a:endParaRPr lang="en-US" dirty="0"/>
          </a:p>
        </p:txBody>
      </p:sp>
      <p:sp>
        <p:nvSpPr>
          <p:cNvPr id="3" name="Content Placeholder 2"/>
          <p:cNvSpPr>
            <a:spLocks noGrp="1"/>
          </p:cNvSpPr>
          <p:nvPr>
            <p:ph idx="1"/>
          </p:nvPr>
        </p:nvSpPr>
        <p:spPr/>
        <p:txBody>
          <a:bodyPr>
            <a:normAutofit/>
          </a:bodyPr>
          <a:lstStyle/>
          <a:p>
            <a:pPr algn="r">
              <a:lnSpc>
                <a:spcPct val="150000"/>
              </a:lnSpc>
            </a:pPr>
            <a:r>
              <a:rPr lang="fa-IR" sz="1600" b="1" dirty="0"/>
              <a:t>در این بیمه نامه بیمه گذار علاوه بر موارد مذکور در بیمه نامه،کلیه اشخاص حقیقی یا حقوقی که اجرای بخش یا بخش هایی از عملیات کاری موضوع بیمه را در محل مورد بیمه عهده دار باشند، تلقی می شوند. این شرط موجب جامعیت بیمه نامه و پوشش مسئولیت مجموعه اشخاص حقیقی و حقوقی دست اندرکار در احداث بنای مورد بیمه می گردد.</a:t>
            </a:r>
          </a:p>
          <a:p>
            <a:pPr algn="r">
              <a:lnSpc>
                <a:spcPct val="150000"/>
              </a:lnSpc>
            </a:pPr>
            <a:endParaRPr lang="fa-IR" sz="1600" b="1" dirty="0"/>
          </a:p>
          <a:p>
            <a:pPr algn="r">
              <a:lnSpc>
                <a:spcPct val="150000"/>
              </a:lnSpc>
            </a:pPr>
            <a:r>
              <a:rPr lang="fa-IR" sz="1600" b="1" dirty="0"/>
              <a:t>۲٫ در خسارت هایی که منشا آن خارج از اختیار بیمه گذار باشد، بیمه گر تعهدی ندارد. به طور مثال زلزله، رانش زمین، زمین لرزه و غیره. در غیر این صورت حتی اگر بیمه گذار عامل تشدید و یا ایجاد کننده خطر باشد و در این ارتباط مسئول شناخته شود، بیمه گر خسارت وارده را به میزان عاملیت بیمه گذار در ایجاد یا تشدید خطر جبران خواهد نمود.</a:t>
            </a:r>
          </a:p>
          <a:p>
            <a:pPr algn="r">
              <a:lnSpc>
                <a:spcPct val="150000"/>
              </a:lnSpc>
            </a:pPr>
            <a:endParaRPr lang="fa-IR"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39</a:t>
            </a:fld>
            <a:endParaRPr lang="en-US"/>
          </a:p>
        </p:txBody>
      </p:sp>
    </p:spTree>
    <p:extLst>
      <p:ext uri="{BB962C8B-B14F-4D97-AF65-F5344CB8AC3E}">
        <p14:creationId xmlns:p14="http://schemas.microsoft.com/office/powerpoint/2010/main" val="29774130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a:t>چه کسی مسوول است؟</a:t>
            </a:r>
            <a:endParaRPr lang="en-US" sz="4000" b="1" dirty="0"/>
          </a:p>
        </p:txBody>
      </p:sp>
      <p:sp>
        <p:nvSpPr>
          <p:cNvPr id="3" name="Content Placeholder 2"/>
          <p:cNvSpPr>
            <a:spLocks noGrp="1"/>
          </p:cNvSpPr>
          <p:nvPr>
            <p:ph idx="1"/>
          </p:nvPr>
        </p:nvSpPr>
        <p:spPr/>
        <p:txBody>
          <a:bodyPr>
            <a:noAutofit/>
          </a:bodyPr>
          <a:lstStyle/>
          <a:p>
            <a:pPr algn="r">
              <a:lnSpc>
                <a:spcPct val="200000"/>
              </a:lnSpc>
            </a:pPr>
            <a:r>
              <a:rPr lang="fa-IR" sz="1600" b="1" dirty="0"/>
              <a:t>قبل ازشروع عملیات ساختمانی پروانه ها ومجوزهای لازم توسط مالکان وصاحبان کاراخذ میشود وباید طبق ماده 87قانون کار ،نقشه های ساختمانی وطرح های مورد نظرازلحاظ پیش بینی درامرحفاظت فنی وبهداشت کاربرای اظهار نظر وتاییدبه واحدکاروامور اجتماعی محل ارایه می گرددکه مسولیت اجرای این آیین نامه برعهده کارفرماست.</a:t>
            </a:r>
          </a:p>
          <a:p>
            <a:pPr algn="r">
              <a:lnSpc>
                <a:spcPct val="200000"/>
              </a:lnSpc>
            </a:pPr>
            <a:r>
              <a:rPr lang="fa-IR" sz="1600" b="1" dirty="0"/>
              <a:t>امااگر کارفرمااجرای کلیه عملیات ساختمانی ازابتدا تا انتها را به یک پیمانکار محول کند،پیمانکارمسول اجرای این مقررات است.</a:t>
            </a:r>
          </a:p>
          <a:p>
            <a:pPr algn="r">
              <a:lnSpc>
                <a:spcPct val="200000"/>
              </a:lnSpc>
            </a:pPr>
            <a:r>
              <a:rPr lang="fa-IR" sz="1600" b="1" dirty="0"/>
              <a:t>همچنین اگر کارفرما در قسمتهای مختلف ازپیمانکاران مختلف استفاده کند،آن پیمانکاران موظف به اجرای این قوانین هستندوکارفرما بین آنهاهماهنگی ایجادمیکند.</a:t>
            </a:r>
          </a:p>
          <a:p>
            <a:pPr algn="r">
              <a:lnSpc>
                <a:spcPct val="200000"/>
              </a:lnSpc>
            </a:pPr>
            <a:r>
              <a:rPr lang="fa-IR" sz="1600" b="1" dirty="0"/>
              <a:t>اگرپیمانکارکل کاررابه پیمانکاران جزتقسیم کندهرپیمانکاردرمحدوده پیمان مسول اجرای مقررات آیین نامه میباشد.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4</a:t>
            </a:fld>
            <a:endParaRPr lang="en-US"/>
          </a:p>
        </p:txBody>
      </p:sp>
    </p:spTree>
    <p:extLst>
      <p:ext uri="{BB962C8B-B14F-4D97-AF65-F5344CB8AC3E}">
        <p14:creationId xmlns:p14="http://schemas.microsoft.com/office/powerpoint/2010/main" val="10333981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fontScale="92500" lnSpcReduction="10000"/>
          </a:bodyPr>
          <a:lstStyle/>
          <a:p>
            <a:pPr algn="r">
              <a:lnSpc>
                <a:spcPct val="150000"/>
              </a:lnSpc>
            </a:pPr>
            <a:r>
              <a:rPr lang="fa-IR" sz="1600" b="1" dirty="0"/>
              <a:t>با وقوع حوادث متعدد ساختمانی در کلان شهرها از جمله ریزش چندین دستگاه آپارتمان بلند در شهر تهران و تخریب نزدیک به نود درصد بناهای نوساز در حادثه تأسف بار زلزله بم مسئولین دولتی متولی این صنعت را بر آن داشته است تا با اجرای طرح بیمه مسئولیت ساختمان مسئولیت کلان خود در قبال مالکین محترم را به دوش صنعت بیمه بیاندازد. و این در حالیست که می توان کلیه بناها که بر اساس مقررات و آیین نامه های اداری و فنی ساختمان سازی رایج در کشور مطالعه و اجرا خواهند شد را تحت </a:t>
            </a:r>
            <a:endParaRPr lang="fa-IR" sz="1600" b="1" dirty="0" smtClean="0"/>
          </a:p>
          <a:p>
            <a:pPr algn="r">
              <a:lnSpc>
                <a:spcPct val="150000"/>
              </a:lnSpc>
            </a:pPr>
            <a:r>
              <a:rPr lang="fa-IR" sz="1600" b="1" dirty="0" smtClean="0"/>
              <a:t>پوشش </a:t>
            </a:r>
            <a:r>
              <a:rPr lang="fa-IR" sz="1600" b="1" dirty="0"/>
              <a:t>بیمه مسئولیت پیمانکاران ساختمانی قرار </a:t>
            </a:r>
            <a:r>
              <a:rPr lang="fa-IR" sz="1600" b="1" dirty="0" smtClean="0"/>
              <a:t>داد</a:t>
            </a:r>
            <a:endParaRPr lang="fa-IR" sz="1600" b="1" dirty="0"/>
          </a:p>
          <a:p>
            <a:pPr marL="82296" indent="0" algn="r">
              <a:lnSpc>
                <a:spcPct val="150000"/>
              </a:lnSpc>
              <a:buNone/>
            </a:pPr>
            <a:endParaRPr lang="fa-IR" sz="1600" b="1" dirty="0" smtClean="0"/>
          </a:p>
          <a:p>
            <a:pPr marL="82296" indent="0" algn="r">
              <a:lnSpc>
                <a:spcPct val="150000"/>
              </a:lnSpc>
              <a:buNone/>
            </a:pPr>
            <a:r>
              <a:rPr lang="fa-IR" sz="2000" b="1" dirty="0" smtClean="0"/>
              <a:t>این </a:t>
            </a:r>
            <a:r>
              <a:rPr lang="fa-IR" sz="2000" b="1" dirty="0"/>
              <a:t>بیمه نامه مناسب چه گروه هایی </a:t>
            </a:r>
            <a:r>
              <a:rPr lang="fa-IR" sz="2000" b="1" dirty="0" smtClean="0"/>
              <a:t>است</a:t>
            </a:r>
          </a:p>
          <a:p>
            <a:pPr marL="82296" indent="0" algn="r">
              <a:lnSpc>
                <a:spcPct val="150000"/>
              </a:lnSpc>
              <a:buNone/>
            </a:pPr>
            <a:endParaRPr lang="fa-IR" sz="2000" b="1" dirty="0"/>
          </a:p>
          <a:p>
            <a:pPr marL="82296" indent="0" algn="r">
              <a:lnSpc>
                <a:spcPct val="150000"/>
              </a:lnSpc>
              <a:buNone/>
            </a:pPr>
            <a:r>
              <a:rPr lang="fa-IR" sz="2000" b="1" dirty="0"/>
              <a:t>۱-سازندگان ساختمان اعم از مسکونی، ادرای، تجاری صنعتی و …</a:t>
            </a:r>
          </a:p>
          <a:p>
            <a:pPr marL="82296" indent="0" algn="r">
              <a:lnSpc>
                <a:spcPct val="150000"/>
              </a:lnSpc>
              <a:buNone/>
            </a:pPr>
            <a:r>
              <a:rPr lang="fa-IR" sz="2000" b="1" dirty="0"/>
              <a:t>۲-احداث سوله چنانچه متراژ آن مشخص بوده و دارای پروانه ساختمانی باشد.</a:t>
            </a:r>
          </a:p>
          <a:p>
            <a:pPr marL="82296" indent="0" algn="r">
              <a:lnSpc>
                <a:spcPct val="150000"/>
              </a:lnSpc>
              <a:buNone/>
            </a:pPr>
            <a:r>
              <a:rPr lang="fa-IR" sz="2000" b="1" dirty="0"/>
              <a:t>۳-تخریبکاران ساختمان(البته برای هر پروژه تکمیل یک فرم پیشنهاد الزامی است.)</a:t>
            </a:r>
          </a:p>
          <a:p>
            <a:pPr marL="82296" indent="0" algn="r">
              <a:lnSpc>
                <a:spcPct val="150000"/>
              </a:lnSpc>
              <a:buNone/>
            </a:pPr>
            <a:endParaRPr lang="fa-IR" sz="2000" b="1" dirty="0"/>
          </a:p>
          <a:p>
            <a:pPr marL="82296" indent="0" algn="r">
              <a:lnSpc>
                <a:spcPct val="150000"/>
              </a:lnSpc>
              <a:buNone/>
            </a:pPr>
            <a:r>
              <a:rPr lang="fa-IR" sz="2000" b="1" dirty="0" smtClean="0"/>
              <a:t>؟</a:t>
            </a:r>
            <a:endParaRPr lang="en-US" sz="20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40</a:t>
            </a:fld>
            <a:endParaRPr lang="en-US"/>
          </a:p>
        </p:txBody>
      </p:sp>
    </p:spTree>
    <p:extLst>
      <p:ext uri="{BB962C8B-B14F-4D97-AF65-F5344CB8AC3E}">
        <p14:creationId xmlns:p14="http://schemas.microsoft.com/office/powerpoint/2010/main" val="3582756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algn="r">
              <a:lnSpc>
                <a:spcPct val="150000"/>
              </a:lnSpc>
            </a:pPr>
            <a:r>
              <a:rPr lang="fa-IR" sz="2000" b="1" dirty="0"/>
              <a:t>در بیمه مسئولیت پیمانکاران ساختمانی بیمه گر موافقت می نماید خسارت مالک ساختمان را در برابر صدمات فیزیکی وارد به ساختمان که ناشی از سازه های اصلی ساختمان است و ثبات یا ایمنی ساختمان را تهدید می کند و در اثر آن بیمه گذار طبق قانون مسئول شناخته می شود را جبران نماید و همچنین هزینه اقدامات لازم که برای حفظ و نگهداری ساختمان و جلوگیری از فروریختن سازه های اصلی ساختمان ضروری است بعلاوه هزینه های پاکسازی ضایعات مربوط به خسارتهای تحت پوشش را پرداخت نماید. این پوشش بیمه ای براساس مسئولیت قانونی و قراردادی و رأی دادگاه از زمانیکه ساختمان تحویل می شود کاربرد خواهد داشت. حداکثر پوشش چنین بیمه نامه ای می تواند مجموع ارزش ساختمانهای بیمه شده در تاریخ تحویل باشد ولی بیمه گـذار یـا هـر شخـصی کـه در بیـمه نامه ذینفع باشد می تواند در هر زمان با پرداخت حق بیمه اضافی متناسب، ضمن ارزش گذاری مجدد ساختمان سرمایه مورد بیمه را به روز نماید.</a:t>
            </a:r>
          </a:p>
          <a:p>
            <a:pPr algn="r">
              <a:lnSpc>
                <a:spcPct val="150000"/>
              </a:lnSpc>
            </a:pPr>
            <a:endParaRPr lang="fa-IR" sz="2000" b="1" dirty="0"/>
          </a:p>
          <a:p>
            <a:pPr algn="r">
              <a:lnSpc>
                <a:spcPct val="150000"/>
              </a:lnSpc>
            </a:pPr>
            <a:endParaRPr lang="en-US" sz="20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41</a:t>
            </a:fld>
            <a:endParaRPr lang="en-US"/>
          </a:p>
        </p:txBody>
      </p:sp>
    </p:spTree>
    <p:extLst>
      <p:ext uri="{BB962C8B-B14F-4D97-AF65-F5344CB8AC3E}">
        <p14:creationId xmlns:p14="http://schemas.microsoft.com/office/powerpoint/2010/main" val="3624380948"/>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a:bodyPr>
          <a:lstStyle/>
          <a:p>
            <a:pPr algn="r">
              <a:lnSpc>
                <a:spcPct val="150000"/>
              </a:lnSpc>
            </a:pPr>
            <a:r>
              <a:rPr lang="fa-IR" sz="2000" b="1" dirty="0"/>
              <a:t>ارائه یک طرح موفق بیمه ای منوط و مشروط به همکاری مستدام بیمه گذار و بیمه گر و بر اساس رعایت اصل حسن نیت می باشد بدین نحو که بیمه گذار یا بیمه شده قبل از آغاز عملیات، پرونده عملیات ساختمان اعم از نقشه ها، شرح برآورد، مشخصات و تمام شواهد لازم و همچنین مدارک بعدی که با پیشرفت کار تهیه می شود را به بیمه گر تحویل و بیمه گر نیز موظف است بیمه شدگان را از هر عیب و ایراد که ممکن است ثبات و یا استحکام ساختمان را به خطر اندازد از جمله «رعایت نکردن مقررات ساختمانی از جانب پیمانکاران» مطلع و آگاه سازد. و چه نیکو است در راستای افزایش عمر مفید ساختمان ها در کشور بیمه گر خساراتی که ناشی از اعمال عمدی و سونیت بیمه گذار و قصور مقاطعه کاران و روش های ناصحیح نگهداری ساختمان و عایق کاری نامطلوب ساختمان می باشد را مستثنی نموده و بدینوسیله مشوق عملکرد مطلوبتر بیمه گذار گردد.</a:t>
            </a:r>
          </a:p>
          <a:p>
            <a:pPr algn="r">
              <a:lnSpc>
                <a:spcPct val="150000"/>
              </a:lnSpc>
            </a:pPr>
            <a:endParaRPr lang="fa-IR" sz="2000" b="1" dirty="0"/>
          </a:p>
          <a:p>
            <a:pPr algn="r">
              <a:lnSpc>
                <a:spcPct val="150000"/>
              </a:lnSpc>
            </a:pPr>
            <a:endParaRPr lang="en-US" sz="20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42</a:t>
            </a:fld>
            <a:endParaRPr lang="en-US"/>
          </a:p>
        </p:txBody>
      </p:sp>
    </p:spTree>
    <p:extLst>
      <p:ext uri="{BB962C8B-B14F-4D97-AF65-F5344CB8AC3E}">
        <p14:creationId xmlns:p14="http://schemas.microsoft.com/office/powerpoint/2010/main" val="24516860"/>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86200" y="228600"/>
            <a:ext cx="7498080" cy="4800600"/>
          </a:xfrm>
        </p:spPr>
        <p:txBody>
          <a:bodyPr>
            <a:normAutofit/>
          </a:bodyPr>
          <a:lstStyle/>
          <a:p>
            <a:endParaRPr lang="fa-IR" dirty="0"/>
          </a:p>
          <a:p>
            <a:endParaRPr lang="fa-IR" dirty="0" smtClean="0"/>
          </a:p>
          <a:p>
            <a:endParaRPr lang="fa-IR" dirty="0"/>
          </a:p>
          <a:p>
            <a:endParaRPr lang="fa-IR" dirty="0" smtClean="0"/>
          </a:p>
          <a:p>
            <a:endParaRPr lang="fa-IR" dirty="0"/>
          </a:p>
          <a:p>
            <a:r>
              <a:rPr lang="fa-IR" sz="6000" b="1" dirty="0" smtClean="0"/>
              <a:t>پایان</a:t>
            </a:r>
            <a:endParaRPr lang="en-US" sz="6000" b="1" dirty="0"/>
          </a:p>
        </p:txBody>
      </p:sp>
    </p:spTree>
    <p:extLst>
      <p:ext uri="{BB962C8B-B14F-4D97-AF65-F5344CB8AC3E}">
        <p14:creationId xmlns:p14="http://schemas.microsoft.com/office/powerpoint/2010/main" val="13198876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a:t>مهندس ناظروخطرات احتمالی</a:t>
            </a:r>
            <a:endParaRPr lang="en-US" sz="4000" b="1" dirty="0"/>
          </a:p>
        </p:txBody>
      </p:sp>
      <p:sp>
        <p:nvSpPr>
          <p:cNvPr id="3" name="Content Placeholder 2"/>
          <p:cNvSpPr>
            <a:spLocks noGrp="1"/>
          </p:cNvSpPr>
          <p:nvPr>
            <p:ph idx="1"/>
          </p:nvPr>
        </p:nvSpPr>
        <p:spPr/>
        <p:txBody>
          <a:bodyPr>
            <a:normAutofit/>
          </a:bodyPr>
          <a:lstStyle/>
          <a:p>
            <a:pPr algn="r">
              <a:lnSpc>
                <a:spcPct val="200000"/>
              </a:lnSpc>
            </a:pPr>
            <a:r>
              <a:rPr lang="fa-IR" sz="1600" b="1" dirty="0"/>
              <a:t>هرگاه مهندس ناظردرارتباط بااجرای عملیات ساختمانی ایرادویاخطری رامشاهده </a:t>
            </a:r>
            <a:r>
              <a:rPr lang="fa-IR" sz="1600" b="1"/>
              <a:t>کندبایدفورامراتب </a:t>
            </a:r>
            <a:r>
              <a:rPr lang="fa-IR" sz="1600" b="1" smtClean="0"/>
              <a:t>راباراهنمایی هاودستورالعمل </a:t>
            </a:r>
            <a:r>
              <a:rPr lang="fa-IR" sz="1600" b="1" dirty="0"/>
              <a:t>های لام کتبابه کارفرمااعلام کندورونوشت آنرابه واحدکارواموراجتماعی مرجع صدورپروانه ساختمان تسلیم کند.وکارفرماموظف است فوراتمام یاقسمتی ازکارگاه که دچارخطریاایرادشده است رامتوقف کندوکارگران راازمحل خارج کند وبه رفع خطر بپردازد.لذادرصورت بروز هرگونه حادثه کارفرمابایدظرف مدت 3روزاداری مراتب را به سازمان تامین اجتماعی دهدقبل ازینکه علایم وآثارحادثه ازبین رفته باشد.</a:t>
            </a:r>
            <a:endParaRPr lang="en-US" sz="1600" b="1" dirty="0"/>
          </a:p>
        </p:txBody>
      </p:sp>
      <p:sp>
        <p:nvSpPr>
          <p:cNvPr id="4" name="Slide Number Placeholder 3"/>
          <p:cNvSpPr>
            <a:spLocks noGrp="1"/>
          </p:cNvSpPr>
          <p:nvPr>
            <p:ph type="sldNum" sz="quarter" idx="12"/>
          </p:nvPr>
        </p:nvSpPr>
        <p:spPr/>
        <p:txBody>
          <a:bodyPr/>
          <a:lstStyle/>
          <a:p>
            <a:fld id="{795BF0B7-2A15-4FEA-BD7C-E06804AF03D8}" type="slidenum">
              <a:rPr lang="en-US" smtClean="0"/>
              <a:t>5</a:t>
            </a:fld>
            <a:endParaRPr lang="en-US"/>
          </a:p>
        </p:txBody>
      </p:sp>
    </p:spTree>
    <p:extLst>
      <p:ext uri="{BB962C8B-B14F-4D97-AF65-F5344CB8AC3E}">
        <p14:creationId xmlns:p14="http://schemas.microsoft.com/office/powerpoint/2010/main" val="546802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533400"/>
            <a:ext cx="7498080" cy="5715000"/>
          </a:xfrm>
        </p:spPr>
        <p:txBody>
          <a:bodyPr>
            <a:normAutofit/>
          </a:bodyPr>
          <a:lstStyle/>
          <a:p>
            <a:pPr algn="r">
              <a:lnSpc>
                <a:spcPct val="200000"/>
              </a:lnSpc>
            </a:pPr>
            <a:r>
              <a:rPr lang="fa-IR" sz="1600" b="1" dirty="0"/>
              <a:t>کارگاه ساختمانی بایددارای علایم وهشدارهادرطول شب وروزبه گونه قابل رویت باشد.</a:t>
            </a:r>
          </a:p>
          <a:p>
            <a:pPr algn="r">
              <a:lnSpc>
                <a:spcPct val="200000"/>
              </a:lnSpc>
            </a:pPr>
            <a:r>
              <a:rPr lang="fa-IR" sz="1600" b="1" dirty="0"/>
              <a:t>قراردادن وانبارکردن مصالح ووسایل ساختمانی درمعابرعمومی مجازنیست واگرمجبوربه انبارباشیم باید:مجوزلازم از مرجع صدور پروانه اخذ گردد.نحوه چیدمان بایدبه گونه ای باشدکه حادثه ای برای عابران ووسایل نقلیه ایجادنکندلذاوجودنرده های متحرک وعلایم هشدار در طی شب وروزدراطراف آن به </a:t>
            </a:r>
          </a:p>
          <a:p>
            <a:pPr marL="82248" indent="0" algn="r">
              <a:lnSpc>
                <a:spcPct val="200000"/>
              </a:lnSpc>
              <a:buNone/>
            </a:pPr>
            <a:r>
              <a:rPr lang="fa-IR" sz="1600" b="1" dirty="0"/>
              <a:t>این مهم کمک میکند</a:t>
            </a:r>
            <a:r>
              <a:rPr lang="en-US" sz="1600" b="1" dirty="0"/>
              <a:t>.</a:t>
            </a:r>
          </a:p>
          <a:p>
            <a:pPr marL="82248" indent="0" algn="r">
              <a:lnSpc>
                <a:spcPct val="200000"/>
              </a:lnSpc>
              <a:buNone/>
            </a:pPr>
            <a:r>
              <a:rPr lang="fa-IR" sz="1600" b="1" dirty="0"/>
              <a:t>ازجمله اقدامات دیگراینکه جهت جلوگیری ازریزش مصالح وابزار کار یک سرپوش بازاویه 30تا45 درجه ازجنس فلز یاچوب به سمت خیابان ایجادمیکنندکه خطربرای افرادی که ازآنجاعبورمیکنندایجادنشود.</a:t>
            </a:r>
          </a:p>
          <a:p>
            <a:pPr marL="82248" indent="0" algn="r">
              <a:lnSpc>
                <a:spcPct val="200000"/>
              </a:lnSpc>
              <a:buNone/>
            </a:pPr>
            <a:r>
              <a:rPr lang="fa-IR" sz="1600" b="1" dirty="0"/>
              <a:t>کلیه پرتگاهها ودهانه های بازدرقسمتهای مختلف کارگاه که احتمال خطر سقوط افرادرادارندبایدتا زمان احتمال خطر سرپوشیده ومحصور شوند.که میتوان از نرده هاوحفاظ های دایمی وموقت استفاده نمود.</a:t>
            </a:r>
            <a:endParaRPr lang="en-US" sz="1600" b="1" dirty="0"/>
          </a:p>
        </p:txBody>
      </p:sp>
      <p:sp>
        <p:nvSpPr>
          <p:cNvPr id="2" name="Slide Number Placeholder 1"/>
          <p:cNvSpPr>
            <a:spLocks noGrp="1"/>
          </p:cNvSpPr>
          <p:nvPr>
            <p:ph type="sldNum" sz="quarter" idx="12"/>
          </p:nvPr>
        </p:nvSpPr>
        <p:spPr/>
        <p:txBody>
          <a:bodyPr/>
          <a:lstStyle/>
          <a:p>
            <a:fld id="{795BF0B7-2A15-4FEA-BD7C-E06804AF03D8}" type="slidenum">
              <a:rPr lang="en-US" smtClean="0"/>
              <a:t>6</a:t>
            </a:fld>
            <a:endParaRPr lang="en-US"/>
          </a:p>
        </p:txBody>
      </p:sp>
    </p:spTree>
    <p:extLst>
      <p:ext uri="{BB962C8B-B14F-4D97-AF65-F5344CB8AC3E}">
        <p14:creationId xmlns:p14="http://schemas.microsoft.com/office/powerpoint/2010/main" val="654562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solidFill>
                  <a:schemeClr val="accent3">
                    <a:lumMod val="50000"/>
                  </a:schemeClr>
                </a:solidFill>
              </a:rPr>
              <a:t>دارای مشخصات زیر</a:t>
            </a:r>
            <a:endParaRPr lang="en-US" sz="4000" b="1" dirty="0">
              <a:solidFill>
                <a:schemeClr val="accent3">
                  <a:lumMod val="50000"/>
                </a:schemeClr>
              </a:solidFill>
            </a:endParaRPr>
          </a:p>
        </p:txBody>
      </p:sp>
      <p:sp>
        <p:nvSpPr>
          <p:cNvPr id="3" name="Content Placeholder 2"/>
          <p:cNvSpPr>
            <a:spLocks noGrp="1"/>
          </p:cNvSpPr>
          <p:nvPr>
            <p:ph idx="1"/>
          </p:nvPr>
        </p:nvSpPr>
        <p:spPr>
          <a:xfrm>
            <a:off x="1435608" y="1447800"/>
            <a:ext cx="7498080" cy="4953000"/>
          </a:xfrm>
        </p:spPr>
        <p:txBody>
          <a:bodyPr>
            <a:noAutofit/>
          </a:bodyPr>
          <a:lstStyle/>
          <a:p>
            <a:pPr algn="r">
              <a:lnSpc>
                <a:spcPct val="150000"/>
              </a:lnSpc>
            </a:pPr>
            <a:r>
              <a:rPr lang="fa-IR" sz="2800" b="1" dirty="0" smtClean="0">
                <a:solidFill>
                  <a:schemeClr val="accent3"/>
                </a:solidFill>
              </a:rPr>
              <a:t>نرده راه پله وسطوح شیبدار75سانتیمتر</a:t>
            </a:r>
          </a:p>
          <a:p>
            <a:pPr algn="r">
              <a:lnSpc>
                <a:spcPct val="150000"/>
              </a:lnSpc>
            </a:pPr>
            <a:r>
              <a:rPr lang="fa-IR" sz="2800" b="1" dirty="0" smtClean="0">
                <a:solidFill>
                  <a:schemeClr val="accent3"/>
                </a:solidFill>
              </a:rPr>
              <a:t>سایرجاها90 سانتیمتر</a:t>
            </a:r>
          </a:p>
          <a:p>
            <a:pPr marL="82296" indent="0" algn="r">
              <a:lnSpc>
                <a:spcPct val="150000"/>
              </a:lnSpc>
              <a:buNone/>
            </a:pPr>
            <a:r>
              <a:rPr lang="fa-IR" sz="2800" b="1" dirty="0" smtClean="0">
                <a:solidFill>
                  <a:schemeClr val="accent3"/>
                </a:solidFill>
              </a:rPr>
              <a:t>بافاصله 2متردارای پایه محکم</a:t>
            </a:r>
          </a:p>
          <a:p>
            <a:pPr marL="82296" indent="0" algn="r">
              <a:lnSpc>
                <a:spcPct val="150000"/>
              </a:lnSpc>
              <a:buNone/>
            </a:pPr>
            <a:r>
              <a:rPr lang="fa-IR" sz="2800" b="1" dirty="0" smtClean="0">
                <a:solidFill>
                  <a:schemeClr val="accent3"/>
                </a:solidFill>
              </a:rPr>
              <a:t>بدون اجزای تیزوبرنده</a:t>
            </a:r>
          </a:p>
          <a:p>
            <a:pPr marL="82296" indent="0" algn="r">
              <a:lnSpc>
                <a:spcPct val="150000"/>
              </a:lnSpc>
              <a:buNone/>
            </a:pPr>
            <a:r>
              <a:rPr lang="fa-IR" sz="2800" b="1" dirty="0" smtClean="0">
                <a:solidFill>
                  <a:schemeClr val="accent3"/>
                </a:solidFill>
              </a:rPr>
              <a:t>پوشش حفاظتی موقت</a:t>
            </a:r>
          </a:p>
          <a:p>
            <a:pPr marL="82296" indent="0" algn="r">
              <a:lnSpc>
                <a:spcPct val="150000"/>
              </a:lnSpc>
              <a:buNone/>
            </a:pPr>
            <a:r>
              <a:rPr lang="fa-IR" sz="2800" b="1" dirty="0" smtClean="0">
                <a:solidFill>
                  <a:schemeClr val="accent3"/>
                </a:solidFill>
              </a:rPr>
              <a:t>دهانه کمتراز45سانتیمترتخته یاالوار چوبی به قطر2.5</a:t>
            </a:r>
          </a:p>
          <a:p>
            <a:pPr marL="82296" indent="0" algn="r">
              <a:lnSpc>
                <a:spcPct val="150000"/>
              </a:lnSpc>
              <a:buNone/>
            </a:pPr>
            <a:r>
              <a:rPr lang="fa-IR" sz="2800" b="1" dirty="0" smtClean="0">
                <a:solidFill>
                  <a:schemeClr val="accent3"/>
                </a:solidFill>
              </a:rPr>
              <a:t>دهانه بیشتراز 45سانتیمترتخته یاالوار چوبی باقطر5سانتی</a:t>
            </a:r>
          </a:p>
        </p:txBody>
      </p:sp>
      <p:sp>
        <p:nvSpPr>
          <p:cNvPr id="4" name="Slide Number Placeholder 3"/>
          <p:cNvSpPr>
            <a:spLocks noGrp="1"/>
          </p:cNvSpPr>
          <p:nvPr>
            <p:ph type="sldNum" sz="quarter" idx="12"/>
          </p:nvPr>
        </p:nvSpPr>
        <p:spPr/>
        <p:txBody>
          <a:bodyPr/>
          <a:lstStyle/>
          <a:p>
            <a:fld id="{795BF0B7-2A15-4FEA-BD7C-E06804AF03D8}" type="slidenum">
              <a:rPr lang="en-US" smtClean="0"/>
              <a:t>7</a:t>
            </a:fld>
            <a:endParaRPr lang="en-US"/>
          </a:p>
        </p:txBody>
      </p:sp>
    </p:spTree>
    <p:extLst>
      <p:ext uri="{BB962C8B-B14F-4D97-AF65-F5344CB8AC3E}">
        <p14:creationId xmlns:p14="http://schemas.microsoft.com/office/powerpoint/2010/main" val="39821004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81000"/>
            <a:ext cx="7498080" cy="5867400"/>
          </a:xfrm>
        </p:spPr>
        <p:txBody>
          <a:bodyPr>
            <a:normAutofit/>
          </a:bodyPr>
          <a:lstStyle/>
          <a:p>
            <a:pPr marL="82296" indent="0" algn="r">
              <a:lnSpc>
                <a:spcPct val="150000"/>
              </a:lnSpc>
              <a:buNone/>
            </a:pPr>
            <a:r>
              <a:rPr lang="fa-IR" sz="1600" b="1" dirty="0" smtClean="0"/>
              <a:t>جایی که احتمال سقوط وریزش مصالح وابزار کارازروی سکوی کار یا لبه پرتگاههاوجودداشته باشدبایداز </a:t>
            </a:r>
          </a:p>
          <a:p>
            <a:pPr marL="82296" indent="0" algn="r">
              <a:lnSpc>
                <a:spcPct val="150000"/>
              </a:lnSpc>
              <a:buNone/>
            </a:pPr>
            <a:r>
              <a:rPr lang="fa-IR" sz="1600" b="1" dirty="0" smtClean="0"/>
              <a:t>پاخورهایی به ضخامت 2.5سانتی وارتفاع 15سانتی نصب شود</a:t>
            </a:r>
          </a:p>
          <a:p>
            <a:pPr marL="82296" indent="0" algn="r">
              <a:lnSpc>
                <a:spcPct val="150000"/>
              </a:lnSpc>
              <a:buNone/>
            </a:pPr>
            <a:r>
              <a:rPr lang="fa-IR" sz="1600" b="1" dirty="0" smtClean="0"/>
              <a:t>بایدتمهیدات لازم جهت جلوگیری ازبرق گرفتگی وکاهش خطراعمال شودودر صورت کار درمحدوده خطر مراتب اطلاع داده شود که یابرق قطع شودویا مسیرراتغییر دهند ویاسیمهاراتوسط شیلنگ لاستیکی یاپلی اتیلن عایق کنند.</a:t>
            </a:r>
          </a:p>
          <a:p>
            <a:pPr marL="82296" indent="0" algn="r">
              <a:lnSpc>
                <a:spcPct val="150000"/>
              </a:lnSpc>
              <a:buNone/>
            </a:pPr>
            <a:r>
              <a:rPr lang="fa-IR" sz="2000" b="1" dirty="0" smtClean="0"/>
              <a:t>کلیه خطوط برق بایدبرقدارفرض شوندمگر عکس آن ثابت شود.</a:t>
            </a:r>
          </a:p>
          <a:p>
            <a:pPr marL="82296" indent="0" algn="r">
              <a:lnSpc>
                <a:spcPct val="150000"/>
              </a:lnSpc>
              <a:buNone/>
            </a:pPr>
            <a:r>
              <a:rPr lang="fa-IR" sz="2400" b="1" dirty="0" smtClean="0">
                <a:solidFill>
                  <a:schemeClr val="accent5">
                    <a:lumMod val="60000"/>
                    <a:lumOff val="40000"/>
                  </a:schemeClr>
                </a:solidFill>
              </a:rPr>
              <a:t>کلیه کارگاهها بایدمجهزبه کلاه وکفش ایمنی باشند.</a:t>
            </a:r>
            <a:endParaRPr lang="fa-IR" sz="2400" b="1" dirty="0" smtClean="0"/>
          </a:p>
          <a:p>
            <a:pPr marL="82296" indent="0" algn="r">
              <a:lnSpc>
                <a:spcPct val="150000"/>
              </a:lnSpc>
              <a:buNone/>
            </a:pPr>
            <a:r>
              <a:rPr lang="fa-IR" sz="2400" b="1" dirty="0" smtClean="0"/>
              <a:t>درصورت اقتضای کار سایر وسایل حفاظت فردی شامل:</a:t>
            </a:r>
            <a:r>
              <a:rPr lang="fa-IR" sz="2000" b="1" dirty="0" smtClean="0">
                <a:solidFill>
                  <a:schemeClr val="accent3">
                    <a:lumMod val="60000"/>
                    <a:lumOff val="40000"/>
                  </a:schemeClr>
                </a:solidFill>
              </a:rPr>
              <a:t>دستکش حفاظتی،عینک،نقاب ،ماسک تنفسی،چکمه ونیم چکمه ی لاستیکی،طناب مهار ونجات </a:t>
            </a:r>
            <a:endParaRPr lang="fa-IR" sz="2400" b="1" dirty="0" smtClean="0"/>
          </a:p>
          <a:p>
            <a:pPr marL="82296" indent="0" algn="r">
              <a:lnSpc>
                <a:spcPct val="150000"/>
              </a:lnSpc>
              <a:buNone/>
            </a:pPr>
            <a:r>
              <a:rPr lang="fa-IR" sz="2400" b="1" dirty="0" smtClean="0"/>
              <a:t>دراختیار کارگران قرارگیرد.</a:t>
            </a:r>
          </a:p>
        </p:txBody>
      </p:sp>
      <p:sp>
        <p:nvSpPr>
          <p:cNvPr id="4" name="Slide Number Placeholder 3"/>
          <p:cNvSpPr>
            <a:spLocks noGrp="1"/>
          </p:cNvSpPr>
          <p:nvPr>
            <p:ph type="sldNum" sz="quarter" idx="12"/>
          </p:nvPr>
        </p:nvSpPr>
        <p:spPr/>
        <p:txBody>
          <a:bodyPr/>
          <a:lstStyle/>
          <a:p>
            <a:fld id="{795BF0B7-2A15-4FEA-BD7C-E06804AF03D8}" type="slidenum">
              <a:rPr lang="en-US" smtClean="0"/>
              <a:t>8</a:t>
            </a:fld>
            <a:endParaRPr lang="en-US"/>
          </a:p>
        </p:txBody>
      </p:sp>
    </p:spTree>
    <p:extLst>
      <p:ext uri="{BB962C8B-B14F-4D97-AF65-F5344CB8AC3E}">
        <p14:creationId xmlns:p14="http://schemas.microsoft.com/office/powerpoint/2010/main" val="17139178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600"/>
            <a:ext cx="4343400" cy="4520681"/>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795BF0B7-2A15-4FEA-BD7C-E06804AF03D8}" type="slidenum">
              <a:rPr lang="en-US" smtClean="0"/>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81000"/>
            <a:ext cx="34290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642" y="3810000"/>
            <a:ext cx="3753716"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450239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2539</TotalTime>
  <Words>3711</Words>
  <Application>Microsoft Office PowerPoint</Application>
  <PresentationFormat>On-screen Show (4:3)</PresentationFormat>
  <Paragraphs>268</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Calibri</vt:lpstr>
      <vt:lpstr>Gill Sans MT</vt:lpstr>
      <vt:lpstr>Majalla UI</vt:lpstr>
      <vt:lpstr>Verdana</vt:lpstr>
      <vt:lpstr>Wingdings 2</vt:lpstr>
      <vt:lpstr>Solstice</vt:lpstr>
      <vt:lpstr>بسمه تعالی</vt:lpstr>
      <vt:lpstr>ایمنی در کارگاه ساختمان</vt:lpstr>
      <vt:lpstr>پیشگفتار</vt:lpstr>
      <vt:lpstr>چه کسی مسوول است؟</vt:lpstr>
      <vt:lpstr>مهندس ناظروخطرات احتمالی</vt:lpstr>
      <vt:lpstr>PowerPoint Presentation</vt:lpstr>
      <vt:lpstr>دارای مشخصات زیر</vt:lpstr>
      <vt:lpstr>PowerPoint Presentation</vt:lpstr>
      <vt:lpstr>PowerPoint Presentation</vt:lpstr>
      <vt:lpstr>PowerPoint Presentation</vt:lpstr>
      <vt:lpstr>ماشین آلات وتجهیزات</vt:lpstr>
      <vt:lpstr>داربست</vt:lpstr>
      <vt:lpstr>تخریب</vt:lpstr>
      <vt:lpstr>عوامل زیان آور وحادثه ساز در کارگاه ها</vt:lpstr>
      <vt:lpstr>افراددرمعرض ریسک زیاد</vt:lpstr>
      <vt:lpstr>موادی که در صنعت ساختمان بیشترین مشکلات را ایجادمیکنند</vt:lpstr>
      <vt:lpstr>بیماریهای پوستی</vt:lpstr>
      <vt:lpstr>افراددرمعرض ریسک</vt:lpstr>
      <vt:lpstr>مدیریت ریسک بیماریهای پوستی </vt:lpstr>
      <vt:lpstr>ارتعاش دست وبازو</vt:lpstr>
      <vt:lpstr>آسیبها</vt:lpstr>
      <vt:lpstr>علایم</vt:lpstr>
      <vt:lpstr>موجب اثراتی چون</vt:lpstr>
      <vt:lpstr>مدیریت ریسک</vt:lpstr>
      <vt:lpstr>ایمنی برق در کارگاه های ساختمانی</vt:lpstr>
      <vt:lpstr>طبق مباحث گفته شده</vt:lpstr>
      <vt:lpstr>برخی از حوادث</vt:lpstr>
      <vt:lpstr>حادثه آتش سوزی خیابان جمهوری</vt:lpstr>
      <vt:lpstr>PowerPoint Presentation</vt:lpstr>
      <vt:lpstr>شمار حوادث آوار در تهران در فصل پاییز امسال 134درصد نسبت به دوره مشابه پارسال افزایش یافت.</vt:lpstr>
      <vt:lpstr>گودبرداری غیراصولی در شیراز ۳۰ حادثه در پی داشته است</vt:lpstr>
      <vt:lpstr>PowerPoint Presentation</vt:lpstr>
      <vt:lpstr>PowerPoint Presentation</vt:lpstr>
      <vt:lpstr>بیمه کارگران ساختمانی اجباری شد / نتیجه 21 درصد حوادث ساختمانی مرگ است</vt:lpstr>
      <vt:lpstr>آمار واقعی کارگران ساختمانی</vt:lpstr>
      <vt:lpstr>21 درصد حوادث ساختمانی منجر به فوت می شود </vt:lpstr>
      <vt:lpstr>کارفرمایان در اجرای پروژه های ساختمانی با خطرات و حوادث گوناگونی مواجه می گردند. لذا بیمه نامه مسئولیت کارفرمایان و پیمانکاران ساختمانی با ویژگی های خاص برای رفع نیاز جامعه مذکور تدوین شده است.</vt:lpstr>
      <vt:lpstr>PowerPoint Presentation</vt:lpstr>
      <vt:lpstr> اهم ویژگی های بیمه نامه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dc:title>
  <dc:creator>Mrs.Jarabi</dc:creator>
  <cp:lastModifiedBy>SSZ</cp:lastModifiedBy>
  <cp:revision>45</cp:revision>
  <dcterms:created xsi:type="dcterms:W3CDTF">2014-05-17T17:14:03Z</dcterms:created>
  <dcterms:modified xsi:type="dcterms:W3CDTF">2020-03-07T17:40:54Z</dcterms:modified>
</cp:coreProperties>
</file>