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73" autoAdjust="0"/>
  </p:normalViewPr>
  <p:slideViewPr>
    <p:cSldViewPr snapToGrid="0">
      <p:cViewPr varScale="1">
        <p:scale>
          <a:sx n="84" d="100"/>
          <a:sy n="84" d="100"/>
        </p:scale>
        <p:origin x="624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510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037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6584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t>3/13/2020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590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3/13/2020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230611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3/13/2020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32874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354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196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90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13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3/13/2020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443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3/13/2020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208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3/13/2020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772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3/13/2020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395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3/13/2020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615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3/13/2020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796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3/13/2020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873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21384" y="31933"/>
            <a:ext cx="8825658" cy="2677648"/>
          </a:xfrm>
        </p:spPr>
        <p:txBody>
          <a:bodyPr/>
          <a:lstStyle/>
          <a:p>
            <a:r>
              <a:rPr lang="fa-IR" dirty="0" smtClean="0">
                <a:cs typeface="+mn-cs"/>
              </a:rPr>
              <a:t>دانشکده فنی الغدیر زنجان</a:t>
            </a:r>
            <a:r>
              <a:rPr lang="fa-IR" dirty="0" smtClean="0"/>
              <a:t/>
            </a:r>
            <a:br>
              <a:rPr lang="fa-IR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7059" y="2410196"/>
            <a:ext cx="6136581" cy="861420"/>
          </a:xfrm>
        </p:spPr>
        <p:txBody>
          <a:bodyPr>
            <a:noAutofit/>
          </a:bodyPr>
          <a:lstStyle/>
          <a:p>
            <a:pPr algn="ctr"/>
            <a:r>
              <a:rPr lang="fa-IR" sz="2800" b="1" dirty="0" smtClean="0">
                <a:solidFill>
                  <a:srgbClr val="FFC000"/>
                </a:solidFill>
              </a:rPr>
              <a:t>درس میکروکامپیوتر 1 </a:t>
            </a:r>
          </a:p>
          <a:p>
            <a:pPr algn="ctr"/>
            <a:r>
              <a:rPr lang="fa-IR" sz="2800" dirty="0" smtClean="0"/>
              <a:t>مدرس : احسان سلیمی</a:t>
            </a:r>
          </a:p>
          <a:p>
            <a:pPr algn="ctr"/>
            <a:r>
              <a:rPr lang="fa-IR" sz="2800" dirty="0" smtClean="0"/>
              <a:t>مقطع کاردانی رشته برق – الکترونیک</a:t>
            </a:r>
          </a:p>
          <a:p>
            <a:pPr algn="ctr"/>
            <a:endParaRPr lang="fa-IR" sz="2800" dirty="0"/>
          </a:p>
          <a:p>
            <a:pPr algn="ctr"/>
            <a:r>
              <a:rPr lang="fa-IR" sz="2800" dirty="0" smtClean="0"/>
              <a:t>جلسه اول</a:t>
            </a:r>
          </a:p>
          <a:p>
            <a:pPr algn="ctr"/>
            <a:endParaRPr lang="fa-IR" dirty="0" smtClean="0"/>
          </a:p>
          <a:p>
            <a:pPr algn="ctr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15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553"/>
    </mc:Choice>
    <mc:Fallback>
      <p:transition spd="slow" advTm="86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841" y="952973"/>
            <a:ext cx="8911687" cy="4774058"/>
          </a:xfrm>
        </p:spPr>
        <p:txBody>
          <a:bodyPr>
            <a:normAutofit/>
          </a:bodyPr>
          <a:lstStyle/>
          <a:p>
            <a:pPr algn="r" rtl="1"/>
            <a:r>
              <a:rPr lang="fa-IR" dirty="0" smtClean="0">
                <a:solidFill>
                  <a:srgbClr val="FFC000"/>
                </a:solidFill>
              </a:rPr>
              <a:t>تعریف </a:t>
            </a:r>
            <a:r>
              <a:rPr lang="en-US" dirty="0" smtClean="0">
                <a:solidFill>
                  <a:srgbClr val="FFC000"/>
                </a:solidFill>
              </a:rPr>
              <a:t>BUS</a:t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/>
            </a:r>
            <a:br>
              <a:rPr lang="en-US" dirty="0">
                <a:solidFill>
                  <a:srgbClr val="FFC000"/>
                </a:solidFill>
              </a:rPr>
            </a:br>
            <a:r>
              <a:rPr lang="fa-IR" sz="2000" dirty="0">
                <a:solidFill>
                  <a:schemeClr val="tx1"/>
                </a:solidFill>
              </a:rPr>
              <a:t>به معنای گذرگاه می باشد و وظیفه انتقال سیگنال دیجیتال را برعهده </a:t>
            </a:r>
            <a:r>
              <a:rPr lang="fa-IR" sz="2000" dirty="0" smtClean="0">
                <a:solidFill>
                  <a:schemeClr val="tx1"/>
                </a:solidFill>
              </a:rPr>
              <a:t>دارد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fa-IR" sz="2000" dirty="0" smtClean="0">
                <a:solidFill>
                  <a:schemeClr val="tx1"/>
                </a:solidFill>
              </a:rPr>
              <a:t/>
            </a:r>
            <a:br>
              <a:rPr lang="fa-IR" sz="2000" dirty="0" smtClean="0">
                <a:solidFill>
                  <a:schemeClr val="tx1"/>
                </a:solidFill>
              </a:rPr>
            </a:br>
            <a:r>
              <a:rPr lang="fa-IR" sz="2000" dirty="0" smtClean="0">
                <a:solidFill>
                  <a:schemeClr val="tx1"/>
                </a:solidFill>
              </a:rPr>
              <a:t>در هر میکرو 3 نوع گذرگاه داریم :</a:t>
            </a:r>
            <a:br>
              <a:rPr lang="fa-IR" sz="2000" dirty="0" smtClean="0">
                <a:solidFill>
                  <a:schemeClr val="tx1"/>
                </a:solidFill>
              </a:rPr>
            </a:br>
            <a:r>
              <a:rPr lang="fa-IR" sz="2000" dirty="0">
                <a:solidFill>
                  <a:schemeClr val="tx1"/>
                </a:solidFill>
              </a:rPr>
              <a:t/>
            </a:r>
            <a:br>
              <a:rPr lang="fa-IR" sz="2000" dirty="0">
                <a:solidFill>
                  <a:schemeClr val="tx1"/>
                </a:solidFill>
              </a:rPr>
            </a:br>
            <a:r>
              <a:rPr lang="fa-IR" sz="2000" dirty="0" smtClean="0">
                <a:solidFill>
                  <a:schemeClr val="tx1"/>
                </a:solidFill>
              </a:rPr>
              <a:t>1- گذرگاه داده </a:t>
            </a:r>
            <a:r>
              <a:rPr lang="en-US" sz="2000" dirty="0" smtClean="0">
                <a:solidFill>
                  <a:schemeClr val="tx1"/>
                </a:solidFill>
              </a:rPr>
              <a:t>Data BUS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fa-IR" sz="2000" dirty="0" smtClean="0">
                <a:solidFill>
                  <a:schemeClr val="tx1"/>
                </a:solidFill>
              </a:rPr>
              <a:t>2- گذرگاه آدرس </a:t>
            </a:r>
            <a:r>
              <a:rPr lang="en-US" sz="2000" dirty="0" smtClean="0">
                <a:solidFill>
                  <a:schemeClr val="tx1"/>
                </a:solidFill>
              </a:rPr>
              <a:t>Address Bus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fa-IR" sz="2000" dirty="0" smtClean="0">
                <a:solidFill>
                  <a:schemeClr val="tx1"/>
                </a:solidFill>
              </a:rPr>
              <a:t>3- گذرگاه کنترل </a:t>
            </a:r>
            <a:r>
              <a:rPr lang="en-US" sz="2000" dirty="0" smtClean="0">
                <a:solidFill>
                  <a:schemeClr val="tx1"/>
                </a:solidFill>
              </a:rPr>
              <a:t>Control Bus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92664"/>
      </p:ext>
    </p:extLst>
  </p:cSld>
  <p:clrMapOvr>
    <a:masterClrMapping/>
  </p:clrMapOvr>
  <p:transition spd="slow" advTm="1454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3389" y="624110"/>
            <a:ext cx="9451223" cy="1280890"/>
          </a:xfrm>
        </p:spPr>
        <p:txBody>
          <a:bodyPr>
            <a:normAutofit fontScale="90000"/>
          </a:bodyPr>
          <a:lstStyle/>
          <a:p>
            <a:pPr algn="r"/>
            <a:r>
              <a:rPr lang="fa-IR" sz="3200" dirty="0">
                <a:solidFill>
                  <a:srgbClr val="FFC000"/>
                </a:solidFill>
              </a:rPr>
              <a:t>تعریف </a:t>
            </a:r>
            <a:r>
              <a:rPr lang="fa-IR" sz="3200" dirty="0" smtClean="0">
                <a:solidFill>
                  <a:srgbClr val="FFC000"/>
                </a:solidFill>
              </a:rPr>
              <a:t>میکروکنترلر</a:t>
            </a:r>
            <a:r>
              <a:rPr lang="en-US" sz="3200" dirty="0" smtClean="0">
                <a:solidFill>
                  <a:srgbClr val="FFC000"/>
                </a:solidFill>
              </a:rPr>
              <a:t/>
            </a:r>
            <a:br>
              <a:rPr lang="en-US" sz="3200" dirty="0" smtClean="0">
                <a:solidFill>
                  <a:srgbClr val="FFC000"/>
                </a:solidFill>
              </a:rPr>
            </a:br>
            <a:r>
              <a:rPr lang="en-US" sz="3200" dirty="0" smtClean="0">
                <a:solidFill>
                  <a:srgbClr val="FFC000"/>
                </a:solidFill>
              </a:rPr>
              <a:t/>
            </a:r>
            <a:br>
              <a:rPr lang="en-US" sz="3200" dirty="0" smtClean="0">
                <a:solidFill>
                  <a:srgbClr val="FFC000"/>
                </a:solidFill>
              </a:rPr>
            </a:br>
            <a:r>
              <a:rPr lang="fa-IR" sz="2000" dirty="0">
                <a:solidFill>
                  <a:schemeClr val="tx1"/>
                </a:solidFill>
              </a:rPr>
              <a:t>هنگامی که قطعات سازنده یک میکروکامپیوتر در یک تراشه و در کنار هم قرار گیرند ، یک میکروکنترلر به وجود می آید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49243" y="2446421"/>
            <a:ext cx="4700051" cy="37782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59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2349">
        <p:fade/>
      </p:transition>
    </mc:Choice>
    <mc:Fallback>
      <p:transition spd="med" advTm="1423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7557" y="194983"/>
            <a:ext cx="9806869" cy="1280890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sz="2800" dirty="0">
                <a:solidFill>
                  <a:srgbClr val="FFC000"/>
                </a:solidFill>
              </a:rPr>
              <a:t>انواع </a:t>
            </a:r>
            <a:r>
              <a:rPr lang="fa-IR" sz="2800" dirty="0" smtClean="0">
                <a:solidFill>
                  <a:srgbClr val="FFC000"/>
                </a:solidFill>
              </a:rPr>
              <a:t>میکروکنترلرها</a:t>
            </a:r>
            <a:r>
              <a:rPr lang="en-US" sz="2800" dirty="0" smtClean="0">
                <a:solidFill>
                  <a:srgbClr val="FFC000"/>
                </a:solidFill>
              </a:rPr>
              <a:t/>
            </a:r>
            <a:br>
              <a:rPr lang="en-US" sz="2800" dirty="0" smtClean="0">
                <a:solidFill>
                  <a:srgbClr val="FFC000"/>
                </a:solidFill>
              </a:rPr>
            </a:br>
            <a:r>
              <a:rPr lang="en-US" sz="2800" dirty="0" smtClean="0">
                <a:solidFill>
                  <a:srgbClr val="FFC000"/>
                </a:solidFill>
              </a:rPr>
              <a:t/>
            </a:r>
            <a:br>
              <a:rPr lang="en-US" sz="2800" dirty="0" smtClean="0">
                <a:solidFill>
                  <a:srgbClr val="FFC000"/>
                </a:solidFill>
              </a:rPr>
            </a:br>
            <a:r>
              <a:rPr lang="fa-IR" sz="2200" dirty="0">
                <a:solidFill>
                  <a:schemeClr val="accent1"/>
                </a:solidFill>
              </a:rPr>
              <a:t>1- خانواده </a:t>
            </a:r>
            <a:r>
              <a:rPr lang="en-US" sz="2200" dirty="0">
                <a:solidFill>
                  <a:schemeClr val="accent1"/>
                </a:solidFill>
              </a:rPr>
              <a:t>AVR </a:t>
            </a:r>
            <a:r>
              <a:rPr lang="fa-IR" sz="2200" dirty="0" smtClean="0">
                <a:solidFill>
                  <a:schemeClr val="accent1"/>
                </a:solidFill>
              </a:rPr>
              <a:t>:</a:t>
            </a:r>
            <a:r>
              <a:rPr lang="fa-IR" sz="2200" dirty="0">
                <a:solidFill>
                  <a:schemeClr val="accent1"/>
                </a:solidFill>
              </a:rPr>
              <a:t>ساخت شرکت </a:t>
            </a:r>
            <a:r>
              <a:rPr lang="en-US" sz="2200" dirty="0" smtClean="0">
                <a:solidFill>
                  <a:schemeClr val="accent1"/>
                </a:solidFill>
              </a:rPr>
              <a:t>ATMEL </a:t>
            </a:r>
            <a:r>
              <a:rPr lang="en-US" sz="2200" dirty="0">
                <a:solidFill>
                  <a:schemeClr val="accent1"/>
                </a:solidFill>
              </a:rPr>
              <a:t/>
            </a:r>
            <a:br>
              <a:rPr lang="en-US" sz="2200" dirty="0">
                <a:solidFill>
                  <a:schemeClr val="accent1"/>
                </a:solidFill>
              </a:rPr>
            </a:br>
            <a:r>
              <a:rPr lang="fa-IR" sz="2200" dirty="0">
                <a:solidFill>
                  <a:schemeClr val="accent1"/>
                </a:solidFill>
              </a:rPr>
              <a:t>2- خانواده </a:t>
            </a:r>
            <a:r>
              <a:rPr lang="en-US" sz="2200" dirty="0">
                <a:solidFill>
                  <a:schemeClr val="accent1"/>
                </a:solidFill>
              </a:rPr>
              <a:t>PIC </a:t>
            </a:r>
            <a:r>
              <a:rPr lang="fa-IR" sz="2200" dirty="0" smtClean="0">
                <a:solidFill>
                  <a:schemeClr val="accent1"/>
                </a:solidFill>
              </a:rPr>
              <a:t> : </a:t>
            </a:r>
            <a:r>
              <a:rPr lang="fa-IR" sz="2200" dirty="0">
                <a:solidFill>
                  <a:schemeClr val="accent1"/>
                </a:solidFill>
              </a:rPr>
              <a:t>ساخت شرکت </a:t>
            </a:r>
            <a:r>
              <a:rPr lang="en-US" sz="2200" dirty="0" err="1" smtClean="0">
                <a:solidFill>
                  <a:schemeClr val="accent1"/>
                </a:solidFill>
              </a:rPr>
              <a:t>MicroChip</a:t>
            </a:r>
            <a:r>
              <a:rPr lang="en-US" sz="2200" dirty="0" smtClean="0">
                <a:solidFill>
                  <a:schemeClr val="accent1"/>
                </a:solidFill>
              </a:rPr>
              <a:t> </a:t>
            </a:r>
            <a:r>
              <a:rPr lang="fa-IR" sz="2200" dirty="0">
                <a:solidFill>
                  <a:schemeClr val="accent1"/>
                </a:solidFill>
              </a:rPr>
              <a:t/>
            </a:r>
            <a:br>
              <a:rPr lang="fa-IR" sz="2200" dirty="0">
                <a:solidFill>
                  <a:schemeClr val="accent1"/>
                </a:solidFill>
              </a:rPr>
            </a:br>
            <a:r>
              <a:rPr lang="fa-IR" sz="2200" dirty="0">
                <a:solidFill>
                  <a:schemeClr val="accent1"/>
                </a:solidFill>
              </a:rPr>
              <a:t>3- </a:t>
            </a:r>
            <a:r>
              <a:rPr lang="fa-IR" sz="2200" dirty="0" smtClean="0">
                <a:solidFill>
                  <a:schemeClr val="accent1"/>
                </a:solidFill>
              </a:rPr>
              <a:t>خانواده </a:t>
            </a:r>
            <a:r>
              <a:rPr lang="en-US" sz="2200" dirty="0" smtClean="0">
                <a:solidFill>
                  <a:schemeClr val="accent1"/>
                </a:solidFill>
              </a:rPr>
              <a:t>ARM </a:t>
            </a:r>
            <a:r>
              <a:rPr lang="fa-IR" sz="2200" dirty="0" smtClean="0">
                <a:solidFill>
                  <a:schemeClr val="accent1"/>
                </a:solidFill>
              </a:rPr>
              <a:t> : </a:t>
            </a:r>
            <a:r>
              <a:rPr lang="fa-IR" sz="2200" dirty="0">
                <a:solidFill>
                  <a:schemeClr val="accent1"/>
                </a:solidFill>
              </a:rPr>
              <a:t>ساخت شرکت های </a:t>
            </a:r>
            <a:r>
              <a:rPr lang="en-US" sz="2200" dirty="0">
                <a:solidFill>
                  <a:schemeClr val="accent1"/>
                </a:solidFill>
              </a:rPr>
              <a:t>ARM  ...  </a:t>
            </a:r>
            <a:r>
              <a:rPr lang="fa-IR" sz="2200" dirty="0">
                <a:solidFill>
                  <a:schemeClr val="accent1"/>
                </a:solidFill>
              </a:rPr>
              <a:t>و</a:t>
            </a:r>
            <a:r>
              <a:rPr lang="en-US" sz="2200" dirty="0">
                <a:solidFill>
                  <a:schemeClr val="accent1"/>
                </a:solidFill>
              </a:rPr>
              <a:t>STM  ،NXP  ،ATMEL </a:t>
            </a:r>
            <a:r>
              <a:rPr lang="fa-IR" sz="2200" dirty="0">
                <a:solidFill>
                  <a:schemeClr val="accent1"/>
                </a:solidFill>
              </a:rPr>
              <a:t/>
            </a:r>
            <a:br>
              <a:rPr lang="fa-IR" sz="2200" dirty="0">
                <a:solidFill>
                  <a:schemeClr val="accent1"/>
                </a:solidFill>
              </a:rPr>
            </a:br>
            <a:r>
              <a:rPr lang="fa-IR" sz="2200" dirty="0">
                <a:solidFill>
                  <a:schemeClr val="accent1"/>
                </a:solidFill>
              </a:rPr>
              <a:t>4- خانواده </a:t>
            </a:r>
            <a:r>
              <a:rPr lang="en-US" sz="2200" dirty="0">
                <a:solidFill>
                  <a:schemeClr val="accent1"/>
                </a:solidFill>
              </a:rPr>
              <a:t>FPGA</a:t>
            </a:r>
            <a:r>
              <a:rPr lang="fa-IR" sz="2200" dirty="0" smtClean="0">
                <a:solidFill>
                  <a:schemeClr val="accent1"/>
                </a:solidFill>
              </a:rPr>
              <a:t> </a:t>
            </a:r>
            <a:r>
              <a:rPr lang="fa-IR" sz="2200" dirty="0">
                <a:solidFill>
                  <a:schemeClr val="accent1"/>
                </a:solidFill>
              </a:rPr>
              <a:t>: ساخت شرکت های </a:t>
            </a:r>
            <a:r>
              <a:rPr lang="en-US" sz="2200" dirty="0" smtClean="0">
                <a:solidFill>
                  <a:schemeClr val="accent1"/>
                </a:solidFill>
              </a:rPr>
              <a:t>Xilinx</a:t>
            </a:r>
            <a:r>
              <a:rPr lang="fa-IR" sz="2200" dirty="0" smtClean="0">
                <a:solidFill>
                  <a:schemeClr val="accent1"/>
                </a:solidFill>
              </a:rPr>
              <a:t> و</a:t>
            </a:r>
            <a:r>
              <a:rPr lang="en-US" sz="2200" dirty="0" smtClean="0">
                <a:solidFill>
                  <a:schemeClr val="accent1"/>
                </a:solidFill>
              </a:rPr>
              <a:t> Altera </a:t>
            </a:r>
            <a:r>
              <a:rPr lang="en-US" sz="2800" dirty="0">
                <a:solidFill>
                  <a:srgbClr val="FFC000"/>
                </a:solidFill>
              </a:rPr>
              <a:t/>
            </a:r>
            <a:br>
              <a:rPr lang="en-US" sz="2800" dirty="0">
                <a:solidFill>
                  <a:srgbClr val="FFC000"/>
                </a:solidFill>
              </a:rPr>
            </a:br>
            <a:r>
              <a:rPr lang="en-US" sz="2800" dirty="0">
                <a:solidFill>
                  <a:srgbClr val="FFC000"/>
                </a:solidFill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7557" y="3587660"/>
            <a:ext cx="6850603" cy="31821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95663" y="2961456"/>
            <a:ext cx="105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en-US" dirty="0" err="1"/>
              <a:t>هر</a:t>
            </a:r>
            <a:r>
              <a:rPr lang="en-US" dirty="0"/>
              <a:t> </a:t>
            </a:r>
            <a:r>
              <a:rPr lang="en-US" dirty="0" err="1"/>
              <a:t>یک</a:t>
            </a:r>
            <a:r>
              <a:rPr lang="en-US" dirty="0"/>
              <a:t> </a:t>
            </a:r>
            <a:r>
              <a:rPr lang="en-US" dirty="0" err="1"/>
              <a:t>از</a:t>
            </a:r>
            <a:r>
              <a:rPr lang="en-US" dirty="0"/>
              <a:t> </a:t>
            </a:r>
            <a:r>
              <a:rPr lang="en-US" dirty="0" err="1"/>
              <a:t>خانواده</a:t>
            </a:r>
            <a:r>
              <a:rPr lang="en-US" dirty="0"/>
              <a:t> </a:t>
            </a:r>
            <a:r>
              <a:rPr lang="en-US" dirty="0" err="1"/>
              <a:t>های</a:t>
            </a:r>
            <a:r>
              <a:rPr lang="en-US" dirty="0"/>
              <a:t> </a:t>
            </a:r>
            <a:r>
              <a:rPr lang="en-US" dirty="0" err="1"/>
              <a:t>فوق</a:t>
            </a:r>
            <a:r>
              <a:rPr lang="en-US" dirty="0"/>
              <a:t> </a:t>
            </a:r>
            <a:r>
              <a:rPr lang="en-US" dirty="0" err="1"/>
              <a:t>دارای</a:t>
            </a:r>
            <a:r>
              <a:rPr lang="en-US" dirty="0"/>
              <a:t> </a:t>
            </a:r>
            <a:r>
              <a:rPr lang="en-US" dirty="0" err="1"/>
              <a:t>زیرمجموعه</a:t>
            </a:r>
            <a:r>
              <a:rPr lang="en-US" dirty="0"/>
              <a:t> </a:t>
            </a:r>
            <a:r>
              <a:rPr lang="en-US" dirty="0" err="1"/>
              <a:t>های</a:t>
            </a:r>
            <a:r>
              <a:rPr lang="en-US" dirty="0"/>
              <a:t> </a:t>
            </a:r>
            <a:r>
              <a:rPr lang="en-US" dirty="0" err="1"/>
              <a:t>بسیاری</a:t>
            </a:r>
            <a:r>
              <a:rPr lang="en-US" dirty="0"/>
              <a:t> </a:t>
            </a:r>
            <a:r>
              <a:rPr lang="en-US" dirty="0" err="1"/>
              <a:t>می</a:t>
            </a:r>
            <a:r>
              <a:rPr lang="en-US" dirty="0"/>
              <a:t> </a:t>
            </a:r>
            <a:r>
              <a:rPr lang="en-US" dirty="0" err="1"/>
              <a:t>باشد</a:t>
            </a:r>
            <a:r>
              <a:rPr lang="en-US" dirty="0"/>
              <a:t> </a:t>
            </a:r>
            <a:r>
              <a:rPr lang="en-US" dirty="0" err="1"/>
              <a:t>اما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صورت</a:t>
            </a:r>
            <a:r>
              <a:rPr lang="en-US" dirty="0"/>
              <a:t> </a:t>
            </a:r>
            <a:r>
              <a:rPr lang="en-US" dirty="0" err="1"/>
              <a:t>کلی</a:t>
            </a:r>
            <a:r>
              <a:rPr lang="en-US" dirty="0"/>
              <a:t> </a:t>
            </a:r>
            <a:r>
              <a:rPr lang="en-US" dirty="0" err="1"/>
              <a:t>میتوان</a:t>
            </a:r>
            <a:r>
              <a:rPr lang="en-US" dirty="0"/>
              <a:t> </a:t>
            </a:r>
            <a:r>
              <a:rPr lang="en-US" dirty="0" err="1"/>
              <a:t>آنها</a:t>
            </a:r>
            <a:r>
              <a:rPr lang="en-US" dirty="0"/>
              <a:t> </a:t>
            </a:r>
            <a:r>
              <a:rPr lang="en-US" dirty="0" err="1"/>
              <a:t>را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صورت</a:t>
            </a:r>
            <a:r>
              <a:rPr lang="en-US" dirty="0"/>
              <a:t> </a:t>
            </a:r>
            <a:r>
              <a:rPr lang="en-US" dirty="0" err="1"/>
              <a:t>جدول</a:t>
            </a:r>
            <a:r>
              <a:rPr lang="en-US" dirty="0"/>
              <a:t> </a:t>
            </a:r>
            <a:r>
              <a:rPr lang="en-US" dirty="0" err="1"/>
              <a:t>زیر</a:t>
            </a:r>
            <a:r>
              <a:rPr lang="en-US" dirty="0"/>
              <a:t> </a:t>
            </a:r>
            <a:r>
              <a:rPr lang="en-US" dirty="0" err="1"/>
              <a:t>مقایسه</a:t>
            </a:r>
            <a:r>
              <a:rPr lang="en-US" dirty="0"/>
              <a:t> </a:t>
            </a:r>
            <a:r>
              <a:rPr lang="en-US" dirty="0" err="1"/>
              <a:t>نمود</a:t>
            </a:r>
            <a:r>
              <a:rPr lang="en-US" dirty="0"/>
              <a:t>  :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6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6418">
        <p:blinds dir="vert"/>
      </p:transition>
    </mc:Choice>
    <mc:Fallback>
      <p:transition spd="slow" advTm="306418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4182" y="871938"/>
            <a:ext cx="8815709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>
                <a:solidFill>
                  <a:srgbClr val="FFC000"/>
                </a:solidFill>
              </a:rPr>
              <a:t>بنام یگانه خالق هستی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fa-IR" dirty="0" smtClean="0"/>
              <a:t/>
            </a:r>
            <a:br>
              <a:rPr lang="fa-IR" dirty="0" smtClean="0"/>
            </a:br>
            <a:r>
              <a:rPr lang="fa-IR" dirty="0"/>
              <a:t/>
            </a:r>
            <a:br>
              <a:rPr lang="fa-IR" dirty="0"/>
            </a:br>
            <a:r>
              <a:rPr lang="fa-IR" dirty="0" smtClean="0"/>
              <a:t>دانشجویان عزیز</a:t>
            </a:r>
            <a:br>
              <a:rPr lang="fa-IR" dirty="0" smtClean="0"/>
            </a:br>
            <a:r>
              <a:rPr lang="fa-IR" dirty="0" smtClean="0"/>
              <a:t/>
            </a:r>
            <a:br>
              <a:rPr lang="fa-IR" dirty="0" smtClean="0"/>
            </a:br>
            <a:r>
              <a:rPr lang="fa-IR" dirty="0" smtClean="0"/>
              <a:t>با سلام امیدوارم همیشه و همه جا در کنار خانواده محترمتان سالم و روزهای خوب و خوشی را پیش رو داشته باشید </a:t>
            </a:r>
            <a:r>
              <a:rPr lang="fa-IR" dirty="0"/>
              <a:t/>
            </a:r>
            <a:br>
              <a:rPr lang="fa-IR" dirty="0"/>
            </a:br>
            <a:r>
              <a:rPr lang="fa-IR" dirty="0" smtClean="0"/>
              <a:t/>
            </a:r>
            <a:br>
              <a:rPr lang="fa-IR" dirty="0" smtClean="0"/>
            </a:b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27291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438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5197">
        <p15:prstTrans prst="prestige"/>
      </p:transition>
    </mc:Choice>
    <mc:Fallback>
      <p:transition spd="slow" advTm="351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0914" y="615564"/>
            <a:ext cx="10815426" cy="1280890"/>
          </a:xfrm>
        </p:spPr>
        <p:txBody>
          <a:bodyPr>
            <a:normAutofit/>
          </a:bodyPr>
          <a:lstStyle/>
          <a:p>
            <a:r>
              <a:rPr lang="fa-IR" sz="2800" dirty="0" smtClean="0">
                <a:solidFill>
                  <a:srgbClr val="FFC000"/>
                </a:solidFill>
              </a:rPr>
              <a:t>قبل از شروع مباحث درس ذکر چند نکته حائز اهمیت می باشد: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0075" y="2133600"/>
            <a:ext cx="9624537" cy="3777622"/>
          </a:xfrm>
        </p:spPr>
        <p:txBody>
          <a:bodyPr/>
          <a:lstStyle/>
          <a:p>
            <a:pPr marL="0" indent="0" algn="r">
              <a:buNone/>
            </a:pPr>
            <a:r>
              <a:rPr lang="fa-IR" dirty="0" smtClean="0"/>
              <a:t>1- با توجه به کوتاه بودن زمان  و خلاصه مباحث تدریس خواهشمندم مباحث کتاب مدنظر قرار گیرد.</a:t>
            </a:r>
          </a:p>
          <a:p>
            <a:pPr marL="0" indent="0" algn="r">
              <a:buNone/>
            </a:pPr>
            <a:endParaRPr lang="fa-IR" dirty="0"/>
          </a:p>
          <a:p>
            <a:pPr marL="0" indent="0" algn="r">
              <a:buNone/>
            </a:pPr>
            <a:r>
              <a:rPr lang="fa-IR" dirty="0" smtClean="0"/>
              <a:t>2- با توجه به آموزش مجازی تمامی دانشجویان مجاز و موظف به پرسش و پاسخ از طریق شماره            واتس آپ در هر زمانی از شبانه روز می باشند .</a:t>
            </a:r>
          </a:p>
          <a:p>
            <a:pPr marL="0" indent="0" algn="r">
              <a:buNone/>
            </a:pPr>
            <a:endParaRPr lang="fa-IR" dirty="0"/>
          </a:p>
          <a:p>
            <a:pPr marL="0" indent="0" algn="r">
              <a:buNone/>
            </a:pPr>
            <a:r>
              <a:rPr lang="fa-IR" dirty="0" smtClean="0"/>
              <a:t>3- کلیه حل تمرین ها و پروژه های مطرح شده در اینجا توسط دانشجویان از طریق شماره واتس آپ برای اینجانب ارسال گردد.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19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1073">
        <p:split orient="vert"/>
      </p:transition>
    </mc:Choice>
    <mc:Fallback>
      <p:transition spd="slow" advTm="10107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432" y="624110"/>
            <a:ext cx="10864159" cy="1280890"/>
          </a:xfrm>
        </p:spPr>
        <p:txBody>
          <a:bodyPr>
            <a:normAutofit fontScale="90000"/>
          </a:bodyPr>
          <a:lstStyle/>
          <a:p>
            <a:pPr algn="r"/>
            <a:r>
              <a:rPr lang="fa-IR" dirty="0" smtClean="0">
                <a:solidFill>
                  <a:srgbClr val="FFC000"/>
                </a:solidFill>
              </a:rPr>
              <a:t>خلاصه مبحث جلسه اول :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fa-IR" dirty="0"/>
              <a:t/>
            </a:r>
            <a:br>
              <a:rPr lang="fa-IR" dirty="0"/>
            </a:br>
            <a:r>
              <a:rPr lang="fa-IR" sz="31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معرفی </a:t>
            </a:r>
            <a:r>
              <a:rPr lang="fa-IR" sz="31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ساختار میکروکامپیوتر و تفاوت آن با </a:t>
            </a:r>
            <a:r>
              <a:rPr lang="fa-IR" sz="31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میکروکنترلر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fa-IR" dirty="0"/>
              <a:t/>
            </a:r>
            <a:br>
              <a:rPr lang="fa-IR" dirty="0"/>
            </a:br>
            <a:r>
              <a:rPr lang="fa-IR" sz="2700" dirty="0" smtClean="0"/>
              <a:t>** تعریف کامپیوتر، میکروکامپیوتر، میکروکنترلر و میکروپرسسور</a:t>
            </a:r>
            <a:br>
              <a:rPr lang="fa-IR" sz="2700" dirty="0" smtClean="0"/>
            </a:br>
            <a:r>
              <a:rPr lang="fa-IR" sz="2700" dirty="0"/>
              <a:t/>
            </a:r>
            <a:br>
              <a:rPr lang="fa-IR" sz="2700" dirty="0"/>
            </a:br>
            <a:r>
              <a:rPr lang="fa-IR" sz="2700" dirty="0" smtClean="0"/>
              <a:t>** بررسی انواع حافظه ها</a:t>
            </a:r>
            <a:br>
              <a:rPr lang="fa-IR" sz="2700" dirty="0" smtClean="0"/>
            </a:br>
            <a:r>
              <a:rPr lang="fa-IR" sz="2700" dirty="0"/>
              <a:t/>
            </a:r>
            <a:br>
              <a:rPr lang="fa-IR" sz="2700" dirty="0"/>
            </a:br>
            <a:r>
              <a:rPr lang="fa-IR" sz="2700" dirty="0" smtClean="0"/>
              <a:t>** انواع میکروکنترلرها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05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7542">
        <p:split dir="in"/>
      </p:transition>
    </mc:Choice>
    <mc:Fallback>
      <p:transition spd="slow" advTm="87542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>
              <a:lnSpc>
                <a:spcPct val="150000"/>
              </a:lnSpc>
            </a:pPr>
            <a:r>
              <a:rPr lang="fa-IR" dirty="0" smtClean="0"/>
              <a:t>1- مقدمه</a:t>
            </a:r>
            <a:br>
              <a:rPr lang="fa-IR" dirty="0" smtClean="0"/>
            </a:br>
            <a:r>
              <a:rPr lang="fa-IR" dirty="0" smtClean="0"/>
              <a:t>2- بررسی نسل چهارم میکروکامپیوتر</a:t>
            </a:r>
            <a:br>
              <a:rPr lang="fa-IR" dirty="0" smtClean="0"/>
            </a:br>
            <a:r>
              <a:rPr lang="fa-IR" dirty="0" smtClean="0"/>
              <a:t>3- بررسی نسل پنجم میکروکامپیوتر</a:t>
            </a:r>
            <a:br>
              <a:rPr lang="fa-IR" dirty="0" smtClean="0"/>
            </a:br>
            <a:r>
              <a:rPr lang="fa-IR" dirty="0" smtClean="0"/>
              <a:t>4- تفاوت میکروپرسسور و میکروکنترلر</a:t>
            </a:r>
            <a:br>
              <a:rPr lang="fa-IR" dirty="0" smtClean="0"/>
            </a:br>
            <a:r>
              <a:rPr lang="fa-IR" dirty="0" smtClean="0"/>
              <a:t>5- میکرو تحول عظیم در ساخت تجهیزات مهندسی پزشکی، الکترونیکی، تجاری و ... ایجاد کرده اند.</a:t>
            </a:r>
            <a:br>
              <a:rPr lang="fa-IR" dirty="0" smtClean="0"/>
            </a:br>
            <a:r>
              <a:rPr lang="fa-IR" dirty="0" smtClean="0"/>
              <a:t/>
            </a:r>
            <a:br>
              <a:rPr lang="fa-IR" dirty="0" smtClean="0"/>
            </a:br>
            <a:r>
              <a:rPr lang="fa-IR" dirty="0" smtClean="0"/>
              <a:t/>
            </a:r>
            <a:br>
              <a:rPr lang="fa-IR" dirty="0" smtClean="0"/>
            </a:b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07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80999">
        <p:dissolve/>
      </p:transition>
    </mc:Choice>
    <mc:Fallback>
      <p:transition spd="slow" advTm="180999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143" y="624110"/>
            <a:ext cx="9956469" cy="1280890"/>
          </a:xfrm>
        </p:spPr>
        <p:txBody>
          <a:bodyPr>
            <a:normAutofit fontScale="90000"/>
          </a:bodyPr>
          <a:lstStyle/>
          <a:p>
            <a:pPr algn="r"/>
            <a:r>
              <a:rPr lang="fa-IR" dirty="0" smtClean="0">
                <a:solidFill>
                  <a:srgbClr val="FFC000"/>
                </a:solidFill>
              </a:rPr>
              <a:t>تعریف کامپیوتر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fa-IR" dirty="0"/>
              <a:t/>
            </a:r>
            <a:br>
              <a:rPr lang="fa-IR" dirty="0"/>
            </a:br>
            <a:r>
              <a:rPr lang="fa-IR" sz="2700" dirty="0"/>
              <a:t>کامپیوترهای اولیه بعد از اختراع ترانزیستور ساخته </a:t>
            </a:r>
            <a:r>
              <a:rPr lang="fa-IR" sz="2700" dirty="0" smtClean="0"/>
              <a:t>شدند</a:t>
            </a:r>
            <a:br>
              <a:rPr lang="fa-IR" sz="2700" dirty="0" smtClean="0"/>
            </a:br>
            <a:r>
              <a:rPr lang="fa-IR" sz="2700" dirty="0"/>
              <a:t/>
            </a:r>
            <a:br>
              <a:rPr lang="fa-IR" sz="2700" dirty="0"/>
            </a:br>
            <a:r>
              <a:rPr lang="fa-IR" sz="2700" dirty="0"/>
              <a:t>کامپیوترها برای انجام محاسبات پیچیده با سرعت بالا</a:t>
            </a:r>
            <a:endParaRPr lang="en-US" sz="27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25667" y="4231231"/>
            <a:ext cx="6411220" cy="144800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31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4334">
        <p14:window dir="vert"/>
      </p:transition>
    </mc:Choice>
    <mc:Fallback>
      <p:transition spd="slow" advTm="843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8972" y="261971"/>
            <a:ext cx="8911687" cy="1280890"/>
          </a:xfrm>
        </p:spPr>
        <p:txBody>
          <a:bodyPr>
            <a:normAutofit fontScale="90000"/>
          </a:bodyPr>
          <a:lstStyle/>
          <a:p>
            <a:pPr algn="r"/>
            <a:r>
              <a:rPr lang="fa-IR" sz="3200" dirty="0">
                <a:solidFill>
                  <a:srgbClr val="FFC000"/>
                </a:solidFill>
              </a:rPr>
              <a:t>تعریف </a:t>
            </a:r>
            <a:r>
              <a:rPr lang="fa-IR" sz="3200" dirty="0" smtClean="0">
                <a:solidFill>
                  <a:srgbClr val="FFC000"/>
                </a:solidFill>
              </a:rPr>
              <a:t>میکروکامپیوتر</a:t>
            </a:r>
            <a:br>
              <a:rPr lang="fa-IR" sz="3200" dirty="0" smtClean="0">
                <a:solidFill>
                  <a:srgbClr val="FFC000"/>
                </a:solidFill>
              </a:rPr>
            </a:br>
            <a:r>
              <a:rPr lang="fa-IR" sz="3200" dirty="0">
                <a:solidFill>
                  <a:srgbClr val="FFC000"/>
                </a:solidFill>
              </a:rPr>
              <a:t/>
            </a:r>
            <a:br>
              <a:rPr lang="fa-IR" sz="3200" dirty="0">
                <a:solidFill>
                  <a:srgbClr val="FFC000"/>
                </a:solidFill>
              </a:rPr>
            </a:br>
            <a:r>
              <a:rPr lang="fa-IR" sz="2700" dirty="0" smtClean="0">
                <a:solidFill>
                  <a:schemeClr val="tx1"/>
                </a:solidFill>
              </a:rPr>
              <a:t>طرز کار یک میکروکامپیوتر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46361" y="2719715"/>
            <a:ext cx="6887536" cy="362000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75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18224">
        <p14:prism/>
      </p:transition>
    </mc:Choice>
    <mc:Fallback>
      <p:transition spd="slow" advTm="1182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245" y="624110"/>
            <a:ext cx="9431368" cy="1280890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sz="3200" dirty="0" smtClean="0">
                <a:solidFill>
                  <a:srgbClr val="FFC000"/>
                </a:solidFill>
              </a:rPr>
              <a:t>تعریف میکروپروسسور </a:t>
            </a:r>
            <a:r>
              <a:rPr lang="en-US" sz="3200" dirty="0" smtClean="0">
                <a:solidFill>
                  <a:srgbClr val="FFC000"/>
                </a:solidFill>
              </a:rPr>
              <a:t>CPU</a:t>
            </a:r>
            <a:br>
              <a:rPr lang="en-US" sz="3200" dirty="0" smtClean="0">
                <a:solidFill>
                  <a:srgbClr val="FFC000"/>
                </a:solidFill>
              </a:rPr>
            </a:br>
            <a:r>
              <a:rPr lang="fa-IR" sz="3200" dirty="0">
                <a:solidFill>
                  <a:srgbClr val="FFC000"/>
                </a:solidFill>
              </a:rPr>
              <a:t/>
            </a:r>
            <a:br>
              <a:rPr lang="fa-IR" sz="3200" dirty="0">
                <a:solidFill>
                  <a:srgbClr val="FFC000"/>
                </a:solidFill>
              </a:rPr>
            </a:br>
            <a:r>
              <a:rPr lang="fa-IR" sz="3200" dirty="0" smtClean="0">
                <a:solidFill>
                  <a:schemeClr val="tx1"/>
                </a:solidFill>
              </a:rPr>
              <a:t>مخفف عبارت </a:t>
            </a:r>
            <a:r>
              <a:rPr lang="nl-NL" sz="3200" dirty="0" smtClean="0">
                <a:solidFill>
                  <a:schemeClr val="tx1"/>
                </a:solidFill>
              </a:rPr>
              <a:t>central processor unit</a:t>
            </a:r>
            <a:r>
              <a:rPr lang="nl-NL" sz="3200" dirty="0" smtClean="0">
                <a:solidFill>
                  <a:srgbClr val="FFC000"/>
                </a:solidFill>
              </a:rPr>
              <a:t/>
            </a:r>
            <a:br>
              <a:rPr lang="nl-NL" sz="3200" dirty="0" smtClean="0">
                <a:solidFill>
                  <a:srgbClr val="FFC000"/>
                </a:solidFill>
              </a:rPr>
            </a:br>
            <a:r>
              <a:rPr lang="nl-NL" sz="3200" dirty="0" smtClean="0">
                <a:solidFill>
                  <a:srgbClr val="FFC000"/>
                </a:solidFill>
              </a:rPr>
              <a:t/>
            </a:r>
            <a:br>
              <a:rPr lang="nl-NL" sz="3200" dirty="0" smtClean="0">
                <a:solidFill>
                  <a:srgbClr val="FFC000"/>
                </a:solidFill>
              </a:rPr>
            </a:br>
            <a:r>
              <a:rPr lang="fa-IR" sz="3200" dirty="0" smtClean="0">
                <a:solidFill>
                  <a:srgbClr val="FFC000"/>
                </a:solidFill>
              </a:rPr>
              <a:t>وظایف </a:t>
            </a:r>
            <a:r>
              <a:rPr lang="fa-IR" sz="3200" dirty="0">
                <a:solidFill>
                  <a:srgbClr val="FFC000"/>
                </a:solidFill>
              </a:rPr>
              <a:t>آن به شرح زیر است </a:t>
            </a:r>
            <a:r>
              <a:rPr lang="fa-IR" sz="3200" dirty="0" smtClean="0">
                <a:solidFill>
                  <a:srgbClr val="FFC000"/>
                </a:solidFill>
              </a:rPr>
              <a:t>:</a:t>
            </a:r>
            <a:r>
              <a:rPr lang="nl-NL" sz="3200" dirty="0" smtClean="0">
                <a:solidFill>
                  <a:srgbClr val="FFC000"/>
                </a:solidFill>
              </a:rPr>
              <a:t/>
            </a:r>
            <a:br>
              <a:rPr lang="nl-NL" sz="3200" dirty="0" smtClean="0">
                <a:solidFill>
                  <a:srgbClr val="FFC000"/>
                </a:solidFill>
              </a:rPr>
            </a:br>
            <a:r>
              <a:rPr lang="fa-IR" sz="3200" dirty="0">
                <a:solidFill>
                  <a:schemeClr val="tx1"/>
                </a:solidFill>
              </a:rPr>
              <a:t/>
            </a:r>
            <a:br>
              <a:rPr lang="fa-IR" sz="3200" dirty="0">
                <a:solidFill>
                  <a:schemeClr val="tx1"/>
                </a:solidFill>
              </a:rPr>
            </a:br>
            <a:r>
              <a:rPr lang="fa-IR" sz="2700" dirty="0" smtClean="0">
                <a:solidFill>
                  <a:schemeClr val="tx1"/>
                </a:solidFill>
              </a:rPr>
              <a:t>1- انجام </a:t>
            </a:r>
            <a:r>
              <a:rPr lang="fa-IR" sz="2700" dirty="0">
                <a:solidFill>
                  <a:schemeClr val="tx1"/>
                </a:solidFill>
              </a:rPr>
              <a:t>محاسبات ریاضی ، منطقی و </a:t>
            </a:r>
            <a:r>
              <a:rPr lang="fa-IR" sz="2700" dirty="0" smtClean="0">
                <a:solidFill>
                  <a:schemeClr val="tx1"/>
                </a:solidFill>
              </a:rPr>
              <a:t>بیتی</a:t>
            </a:r>
            <a:br>
              <a:rPr lang="fa-IR" sz="2700" dirty="0" smtClean="0">
                <a:solidFill>
                  <a:schemeClr val="tx1"/>
                </a:solidFill>
              </a:rPr>
            </a:br>
            <a:r>
              <a:rPr lang="fa-IR" sz="2700" dirty="0" smtClean="0">
                <a:solidFill>
                  <a:schemeClr val="tx1"/>
                </a:solidFill>
              </a:rPr>
              <a:t>2- انجام </a:t>
            </a:r>
            <a:r>
              <a:rPr lang="fa-IR" sz="2700" dirty="0">
                <a:solidFill>
                  <a:schemeClr val="tx1"/>
                </a:solidFill>
              </a:rPr>
              <a:t>دادن دستورالعمل ها ( حلقه های شرطی </a:t>
            </a:r>
            <a:r>
              <a:rPr lang="fa-IR" sz="2700" dirty="0" smtClean="0">
                <a:solidFill>
                  <a:schemeClr val="tx1"/>
                </a:solidFill>
              </a:rPr>
              <a:t>و...)  3- ارتباط </a:t>
            </a:r>
            <a:r>
              <a:rPr lang="fa-IR" sz="2700" dirty="0">
                <a:solidFill>
                  <a:schemeClr val="tx1"/>
                </a:solidFill>
              </a:rPr>
              <a:t>با حافظه </a:t>
            </a:r>
            <a:r>
              <a:rPr lang="fa-IR" sz="2700" dirty="0" smtClean="0">
                <a:solidFill>
                  <a:schemeClr val="tx1"/>
                </a:solidFill>
              </a:rPr>
              <a:t> </a:t>
            </a:r>
            <a:br>
              <a:rPr lang="fa-IR" sz="2700" dirty="0" smtClean="0">
                <a:solidFill>
                  <a:schemeClr val="tx1"/>
                </a:solidFill>
              </a:rPr>
            </a:br>
            <a:r>
              <a:rPr lang="fa-IR" sz="2700" dirty="0" smtClean="0">
                <a:solidFill>
                  <a:schemeClr val="tx1"/>
                </a:solidFill>
              </a:rPr>
              <a:t>4- کنترل </a:t>
            </a:r>
            <a:r>
              <a:rPr lang="fa-IR" sz="2700" dirty="0">
                <a:solidFill>
                  <a:schemeClr val="tx1"/>
                </a:solidFill>
              </a:rPr>
              <a:t>تجهیزات جانبی </a:t>
            </a:r>
            <a:r>
              <a:rPr lang="fa-IR" sz="2700" dirty="0" smtClean="0">
                <a:solidFill>
                  <a:schemeClr val="tx1"/>
                </a:solidFill>
              </a:rPr>
              <a:t/>
            </a:r>
            <a:br>
              <a:rPr lang="fa-IR" sz="2700" dirty="0" smtClean="0">
                <a:solidFill>
                  <a:schemeClr val="tx1"/>
                </a:solidFill>
              </a:rPr>
            </a:br>
            <a:r>
              <a:rPr lang="fa-IR" sz="2700" dirty="0" smtClean="0">
                <a:solidFill>
                  <a:schemeClr val="tx1"/>
                </a:solidFill>
              </a:rPr>
              <a:t>5- پاسخ دادن به وقفه ها</a:t>
            </a:r>
            <a:r>
              <a:rPr lang="fa-IR" sz="3200" dirty="0" smtClean="0">
                <a:solidFill>
                  <a:schemeClr val="tx1"/>
                </a:solidFill>
              </a:rPr>
              <a:t/>
            </a:r>
            <a:br>
              <a:rPr lang="fa-IR" sz="3200" dirty="0" smtClean="0">
                <a:solidFill>
                  <a:schemeClr val="tx1"/>
                </a:solidFill>
              </a:rPr>
            </a:b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99859" y="4660664"/>
            <a:ext cx="4267796" cy="201958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76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6314">
        <p:circle/>
      </p:transition>
    </mc:Choice>
    <mc:Fallback>
      <p:transition spd="slow" advTm="5631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3136" y="985057"/>
            <a:ext cx="8911687" cy="1280890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dirty="0" smtClean="0">
                <a:solidFill>
                  <a:srgbClr val="FFC000"/>
                </a:solidFill>
              </a:rPr>
              <a:t>انواع حافظه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fa-IR" dirty="0" smtClean="0">
                <a:solidFill>
                  <a:srgbClr val="FFC000"/>
                </a:solidFill>
              </a:rPr>
              <a:t>میکرو</a:t>
            </a:r>
            <a:br>
              <a:rPr lang="fa-IR" dirty="0" smtClean="0">
                <a:solidFill>
                  <a:srgbClr val="FFC000"/>
                </a:solidFill>
              </a:rPr>
            </a:br>
            <a:r>
              <a:rPr lang="fa-IR" dirty="0"/>
              <a:t/>
            </a:r>
            <a:br>
              <a:rPr lang="fa-IR" dirty="0"/>
            </a:br>
            <a:r>
              <a:rPr lang="fa-IR" sz="2700" dirty="0" smtClean="0"/>
              <a:t>1- تعریف حافظه </a:t>
            </a:r>
            <a:r>
              <a:rPr lang="en-US" sz="2700" dirty="0" smtClean="0"/>
              <a:t>ROM</a:t>
            </a:r>
            <a:r>
              <a:rPr lang="fa-IR" sz="2700" dirty="0" smtClean="0"/>
              <a:t> و انواع آن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nl-NL" sz="2700" dirty="0" smtClean="0"/>
              <a:t/>
            </a:r>
            <a:br>
              <a:rPr lang="nl-NL" sz="2700" dirty="0" smtClean="0"/>
            </a:br>
            <a:r>
              <a:rPr lang="fa-IR" sz="2700" dirty="0" smtClean="0"/>
              <a:t/>
            </a:r>
            <a:br>
              <a:rPr lang="fa-IR" sz="2700" dirty="0" smtClean="0"/>
            </a:br>
            <a:r>
              <a:rPr lang="fa-IR" sz="2700" dirty="0" smtClean="0"/>
              <a:t>2- تعریف </a:t>
            </a:r>
            <a:r>
              <a:rPr lang="fa-IR" sz="2700" dirty="0"/>
              <a:t>حافظه </a:t>
            </a:r>
            <a:r>
              <a:rPr lang="nl-NL" sz="2700" dirty="0" smtClean="0"/>
              <a:t> </a:t>
            </a:r>
            <a:r>
              <a:rPr lang="en-US" sz="2700" dirty="0" smtClean="0"/>
              <a:t>RAM</a:t>
            </a:r>
            <a:r>
              <a:rPr lang="fa-IR" sz="2700" dirty="0" smtClean="0"/>
              <a:t>و </a:t>
            </a:r>
            <a:r>
              <a:rPr lang="fa-IR" sz="2700" dirty="0"/>
              <a:t>انواع </a:t>
            </a:r>
            <a:r>
              <a:rPr lang="fa-IR" sz="2700" dirty="0" smtClean="0"/>
              <a:t>آن</a:t>
            </a:r>
            <a:br>
              <a:rPr lang="fa-IR" sz="2700" dirty="0" smtClean="0"/>
            </a:br>
            <a:r>
              <a:rPr lang="nl-NL" sz="2700" dirty="0" smtClean="0"/>
              <a:t/>
            </a:r>
            <a:br>
              <a:rPr lang="nl-NL" sz="2700" dirty="0" smtClean="0"/>
            </a:br>
            <a:r>
              <a:rPr lang="nl-NL" sz="2700" dirty="0"/>
              <a:t/>
            </a:r>
            <a:br>
              <a:rPr lang="nl-NL" sz="2700" dirty="0"/>
            </a:br>
            <a:r>
              <a:rPr lang="fa-IR" sz="2700" dirty="0" smtClean="0"/>
              <a:t>3- تعریف حافظه </a:t>
            </a:r>
            <a:r>
              <a:rPr lang="en-US" sz="2700" dirty="0" smtClean="0"/>
              <a:t>FLASH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fa-IR" dirty="0"/>
              <a:t/>
            </a:r>
            <a:br>
              <a:rPr lang="fa-IR" dirty="0"/>
            </a:br>
            <a:r>
              <a:rPr lang="fa-IR" dirty="0"/>
              <a:t/>
            </a:r>
            <a:br>
              <a:rPr lang="fa-IR" dirty="0"/>
            </a:br>
            <a:r>
              <a:rPr lang="fa-IR" dirty="0" smtClean="0"/>
              <a:t/>
            </a:r>
            <a:br>
              <a:rPr lang="fa-IR" dirty="0" smtClean="0"/>
            </a:br>
            <a:r>
              <a:rPr lang="fa-IR" sz="2200" dirty="0" smtClean="0">
                <a:solidFill>
                  <a:srgbClr val="FFC000"/>
                </a:solidFill>
              </a:rPr>
              <a:t>نکته : برنامه نوشته شده در محیط برنامه میکرو در حافظه </a:t>
            </a:r>
            <a:r>
              <a:rPr lang="en-US" sz="2200" dirty="0" smtClean="0">
                <a:solidFill>
                  <a:srgbClr val="FFC000"/>
                </a:solidFill>
              </a:rPr>
              <a:t>FLASH</a:t>
            </a:r>
            <a:r>
              <a:rPr lang="fa-IR" sz="2200" dirty="0" smtClean="0">
                <a:solidFill>
                  <a:srgbClr val="FFC000"/>
                </a:solidFill>
              </a:rPr>
              <a:t> ذخیره می شود.</a:t>
            </a:r>
            <a:br>
              <a:rPr lang="fa-IR" sz="2200" dirty="0" smtClean="0">
                <a:solidFill>
                  <a:srgbClr val="FFC000"/>
                </a:solidFill>
              </a:rPr>
            </a:br>
            <a:endParaRPr lang="en-US" sz="2200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088" y="4507510"/>
            <a:ext cx="2150081" cy="812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8088" y="1095447"/>
            <a:ext cx="1642021" cy="15835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088" y="2722112"/>
            <a:ext cx="2293267" cy="174231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23779"/>
      </p:ext>
    </p:extLst>
  </p:cSld>
  <p:clrMapOvr>
    <a:masterClrMapping/>
  </p:clrMapOvr>
  <p:transition spd="slow" advTm="37118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F20B7C8E-B819-43F3-AAF9-EE50B1A8363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419</TotalTime>
  <Words>156</Words>
  <Application>Microsoft Office PowerPoint</Application>
  <PresentationFormat>Widescreen</PresentationFormat>
  <Paragraphs>23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Century Gothic</vt:lpstr>
      <vt:lpstr>Tahoma</vt:lpstr>
      <vt:lpstr>Wingdings 3</vt:lpstr>
      <vt:lpstr>Wisp</vt:lpstr>
      <vt:lpstr>دانشکده فنی الغدیر زنجان </vt:lpstr>
      <vt:lpstr>بنام یگانه خالق هستی   دانشجویان عزیز  با سلام امیدوارم همیشه و همه جا در کنار خانواده محترمتان سالم و روزهای خوب و خوشی را پیش رو داشته باشید   </vt:lpstr>
      <vt:lpstr>قبل از شروع مباحث درس ذکر چند نکته حائز اهمیت می باشد:</vt:lpstr>
      <vt:lpstr>خلاصه مبحث جلسه اول :  معرفی ساختار میکروکامپیوتر و تفاوت آن با میکروکنترلر  ** تعریف کامپیوتر، میکروکامپیوتر، میکروکنترلر و میکروپرسسور  ** بررسی انواع حافظه ها  ** انواع میکروکنترلرها</vt:lpstr>
      <vt:lpstr>1- مقدمه 2- بررسی نسل چهارم میکروکامپیوتر 3- بررسی نسل پنجم میکروکامپیوتر 4- تفاوت میکروپرسسور و میکروکنترلر 5- میکرو تحول عظیم در ساخت تجهیزات مهندسی پزشکی، الکترونیکی، تجاری و ... ایجاد کرده اند.   </vt:lpstr>
      <vt:lpstr>تعریف کامپیوتر  کامپیوترهای اولیه بعد از اختراع ترانزیستور ساخته شدند  کامپیوترها برای انجام محاسبات پیچیده با سرعت بالا</vt:lpstr>
      <vt:lpstr>تعریف میکروکامپیوتر  طرز کار یک میکروکامپیوتر</vt:lpstr>
      <vt:lpstr>تعریف میکروپروسسور CPU  مخفف عبارت central processor unit  وظایف آن به شرح زیر است :  1- انجام محاسبات ریاضی ، منطقی و بیتی 2- انجام دادن دستورالعمل ها ( حلقه های شرطی و...)  3- ارتباط با حافظه   4- کنترل تجهیزات جانبی  5- پاسخ دادن به وقفه ها </vt:lpstr>
      <vt:lpstr>انواع حافظه میکرو  1- تعریف حافظه ROM و انواع آن   2- تعریف حافظه  RAMو انواع آن   3- تعریف حافظه FLASH    نکته : برنامه نوشته شده در محیط برنامه میکرو در حافظه FLASH ذخیره می شود. </vt:lpstr>
      <vt:lpstr>تعریف BUS  به معنای گذرگاه می باشد و وظیفه انتقال سیگنال دیجیتال را برعهده دارد  در هر میکرو 3 نوع گذرگاه داریم :  1- گذرگاه داده Data BUS  2- گذرگاه آدرس Address Bus  3- گذرگاه کنترل Control Bus</vt:lpstr>
      <vt:lpstr>تعریف میکروکنترلر  هنگامی که قطعات سازنده یک میکروکامپیوتر در یک تراشه و در کنار هم قرار گیرند ، یک میکروکنترلر به وجود می آید</vt:lpstr>
      <vt:lpstr>انواع میکروکنترلرها  1- خانواده AVR :ساخت شرکت ATMEL  2- خانواده PIC  : ساخت شرکت MicroChip  3- خانواده ARM  : ساخت شرکت های ARM  ...  وSTM  ،NXP  ،ATMEL  4- خانواده FPGA : ساخت شرکت های Xilinx و Altera 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53</cp:revision>
  <dcterms:created xsi:type="dcterms:W3CDTF">2020-03-13T11:15:59Z</dcterms:created>
  <dcterms:modified xsi:type="dcterms:W3CDTF">2020-03-13T18:16:28Z</dcterms:modified>
</cp:coreProperties>
</file>