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62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1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3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658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9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3061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287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5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9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4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0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7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9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1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9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7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1384" y="31933"/>
            <a:ext cx="8825658" cy="2677648"/>
          </a:xfrm>
        </p:spPr>
        <p:txBody>
          <a:bodyPr/>
          <a:lstStyle/>
          <a:p>
            <a:r>
              <a:rPr lang="fa-IR" dirty="0" smtClean="0">
                <a:cs typeface="+mn-cs"/>
              </a:rPr>
              <a:t>دانشکده فنی الغدیر زنجان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7059" y="2410196"/>
            <a:ext cx="6136581" cy="861420"/>
          </a:xfrm>
        </p:spPr>
        <p:txBody>
          <a:bodyPr>
            <a:noAutofit/>
          </a:bodyPr>
          <a:lstStyle/>
          <a:p>
            <a:pPr algn="ctr"/>
            <a:r>
              <a:rPr lang="fa-IR" sz="2800" b="1" dirty="0" smtClean="0">
                <a:solidFill>
                  <a:srgbClr val="FFC000"/>
                </a:solidFill>
              </a:rPr>
              <a:t>درس میکروکامپیوتر 1 </a:t>
            </a:r>
          </a:p>
          <a:p>
            <a:pPr algn="ctr"/>
            <a:r>
              <a:rPr lang="fa-IR" sz="2800" dirty="0" smtClean="0"/>
              <a:t>مدرس : احسان سلیمی</a:t>
            </a:r>
          </a:p>
          <a:p>
            <a:pPr algn="ctr"/>
            <a:r>
              <a:rPr lang="fa-IR" sz="2800" dirty="0" smtClean="0"/>
              <a:t>مقطع کاردانی رشته برق – الکترونیک</a:t>
            </a:r>
          </a:p>
          <a:p>
            <a:pPr algn="ctr"/>
            <a:endParaRPr lang="fa-IR" sz="2800" dirty="0"/>
          </a:p>
          <a:p>
            <a:pPr algn="ctr"/>
            <a:r>
              <a:rPr lang="fa-IR" sz="2800" smtClean="0"/>
              <a:t>جلسه دوم</a:t>
            </a:r>
            <a:r>
              <a:rPr lang="en-US" sz="2800" smtClean="0"/>
              <a:t> </a:t>
            </a:r>
            <a:endParaRPr lang="fa-IR" sz="2800" dirty="0" smtClean="0"/>
          </a:p>
          <a:p>
            <a:pPr algn="ctr"/>
            <a:endParaRPr lang="fa-IR" dirty="0" smtClean="0"/>
          </a:p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1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40"/>
    </mc:Choice>
    <mc:Fallback>
      <p:transition spd="slow" advTm="5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fa-IR" dirty="0">
                <a:solidFill>
                  <a:srgbClr val="FFC000"/>
                </a:solidFill>
              </a:rPr>
              <a:t>مباحث کلی و مهم میکرو کنترلر </a:t>
            </a:r>
            <a:r>
              <a:rPr lang="fa-IR" dirty="0">
                <a:solidFill>
                  <a:srgbClr val="0070C0"/>
                </a:solidFill>
              </a:rPr>
              <a:t/>
            </a:r>
            <a:br>
              <a:rPr lang="fa-IR" dirty="0">
                <a:solidFill>
                  <a:srgbClr val="0070C0"/>
                </a:solidFill>
              </a:rPr>
            </a:br>
            <a:r>
              <a:rPr lang="fa-IR" dirty="0">
                <a:solidFill>
                  <a:srgbClr val="0070C0"/>
                </a:solidFill>
              </a:rPr>
              <a:t/>
            </a:r>
            <a:br>
              <a:rPr lang="fa-IR" dirty="0">
                <a:solidFill>
                  <a:srgbClr val="0070C0"/>
                </a:solidFill>
              </a:rPr>
            </a:br>
            <a:r>
              <a:rPr lang="fa-IR" dirty="0">
                <a:solidFill>
                  <a:srgbClr val="0070C0"/>
                </a:solidFill>
              </a:rPr>
              <a:t/>
            </a:r>
            <a:br>
              <a:rPr lang="fa-IR" dirty="0">
                <a:solidFill>
                  <a:srgbClr val="0070C0"/>
                </a:solidFill>
              </a:rPr>
            </a:br>
            <a:r>
              <a:rPr lang="fa-IR" dirty="0" smtClean="0">
                <a:solidFill>
                  <a:srgbClr val="0070C0"/>
                </a:solidFill>
              </a:rPr>
              <a:t>1- </a:t>
            </a:r>
            <a:r>
              <a:rPr lang="fa-IR" sz="3100" dirty="0" smtClean="0">
                <a:solidFill>
                  <a:srgbClr val="0070C0"/>
                </a:solidFill>
              </a:rPr>
              <a:t>انواع </a:t>
            </a:r>
            <a:r>
              <a:rPr lang="fa-IR" sz="3100" dirty="0">
                <a:solidFill>
                  <a:srgbClr val="0070C0"/>
                </a:solidFill>
              </a:rPr>
              <a:t>زبان های برنامه نویسی میکرو </a:t>
            </a:r>
            <a:r>
              <a:rPr lang="en-US" sz="3100" dirty="0">
                <a:solidFill>
                  <a:srgbClr val="0070C0"/>
                </a:solidFill>
              </a:rPr>
              <a:t>AVR</a:t>
            </a:r>
            <a:br>
              <a:rPr lang="en-US" sz="3100" dirty="0">
                <a:solidFill>
                  <a:srgbClr val="0070C0"/>
                </a:solidFill>
              </a:rPr>
            </a:br>
            <a:r>
              <a:rPr lang="en-US" sz="3100" dirty="0">
                <a:solidFill>
                  <a:srgbClr val="0070C0"/>
                </a:solidFill>
              </a:rPr>
              <a:t/>
            </a:r>
            <a:br>
              <a:rPr lang="en-US" sz="3100" dirty="0">
                <a:solidFill>
                  <a:srgbClr val="0070C0"/>
                </a:solidFill>
              </a:rPr>
            </a:br>
            <a:r>
              <a:rPr lang="fa-IR" sz="3100" dirty="0" smtClean="0">
                <a:solidFill>
                  <a:srgbClr val="0070C0"/>
                </a:solidFill>
              </a:rPr>
              <a:t>2- پروگرم </a:t>
            </a:r>
            <a:r>
              <a:rPr lang="fa-IR" sz="3100" dirty="0">
                <a:solidFill>
                  <a:srgbClr val="0070C0"/>
                </a:solidFill>
              </a:rPr>
              <a:t>کردن </a:t>
            </a:r>
            <a:r>
              <a:rPr lang="fa-IR" sz="3100" dirty="0" smtClean="0">
                <a:solidFill>
                  <a:srgbClr val="0070C0"/>
                </a:solidFill>
              </a:rPr>
              <a:t>میکروکنترلر</a:t>
            </a:r>
            <a:endParaRPr lang="en-US" sz="31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03" y="3634276"/>
            <a:ext cx="3973668" cy="25311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23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33"/>
    </mc:Choice>
    <mc:Fallback>
      <p:transition spd="slow" advTm="20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759" y="624110"/>
            <a:ext cx="10698854" cy="4391510"/>
          </a:xfrm>
        </p:spPr>
        <p:txBody>
          <a:bodyPr>
            <a:norm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FFC000"/>
                </a:solidFill>
              </a:rPr>
              <a:t>سوال</a:t>
            </a:r>
            <a:br>
              <a:rPr lang="fa-IR" dirty="0" smtClean="0">
                <a:solidFill>
                  <a:srgbClr val="FFC000"/>
                </a:solidFill>
              </a:rPr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sz="2000" dirty="0" smtClean="0">
                <a:solidFill>
                  <a:srgbClr val="0070C0"/>
                </a:solidFill>
              </a:rPr>
              <a:t>1- با وجود مبدل آنالوگ به دیجیتال چرا واحد آنالوگ مطرح می باشد شرح دهید ؟</a:t>
            </a:r>
            <a:br>
              <a:rPr lang="fa-IR" sz="2000" dirty="0" smtClean="0">
                <a:solidFill>
                  <a:srgbClr val="0070C0"/>
                </a:solidFill>
              </a:rPr>
            </a:br>
            <a:r>
              <a:rPr lang="fa-IR" sz="2000" dirty="0">
                <a:solidFill>
                  <a:srgbClr val="0070C0"/>
                </a:solidFill>
              </a:rPr>
              <a:t/>
            </a:r>
            <a:br>
              <a:rPr lang="fa-IR" sz="2000" dirty="0">
                <a:solidFill>
                  <a:srgbClr val="0070C0"/>
                </a:solidFill>
              </a:rPr>
            </a:br>
            <a:r>
              <a:rPr lang="fa-IR" sz="2000" dirty="0" smtClean="0">
                <a:solidFill>
                  <a:srgbClr val="0070C0"/>
                </a:solidFill>
              </a:rPr>
              <a:t/>
            </a:r>
            <a:br>
              <a:rPr lang="fa-IR" sz="2000" dirty="0" smtClean="0">
                <a:solidFill>
                  <a:srgbClr val="0070C0"/>
                </a:solidFill>
              </a:rPr>
            </a:br>
            <a:r>
              <a:rPr lang="fa-IR" sz="2000" dirty="0" smtClean="0">
                <a:solidFill>
                  <a:srgbClr val="0070C0"/>
                </a:solidFill>
              </a:rPr>
              <a:t>2- تفاوت معماری فون نیومن و هاروارد را بطور کامل تشریح کنید ؟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0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579" y="261971"/>
            <a:ext cx="10864159" cy="1280890"/>
          </a:xfrm>
        </p:spPr>
        <p:txBody>
          <a:bodyPr>
            <a:normAutofit fontScale="90000"/>
          </a:bodyPr>
          <a:lstStyle/>
          <a:p>
            <a:pPr marL="571500" indent="-5715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FFC000"/>
                </a:solidFill>
              </a:rPr>
              <a:t>خلاصه مبحث جلسه </a:t>
            </a:r>
            <a:r>
              <a:rPr lang="fa-IR" dirty="0" smtClean="0">
                <a:solidFill>
                  <a:srgbClr val="FFC000"/>
                </a:solidFill>
              </a:rPr>
              <a:t>دوم :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/>
              <a:t>معرفی و ساختار </a:t>
            </a:r>
            <a:r>
              <a:rPr lang="fa-IR" dirty="0" smtClean="0"/>
              <a:t>میکروکنترلرهای </a:t>
            </a:r>
            <a:r>
              <a:rPr lang="en-US" dirty="0" smtClean="0"/>
              <a:t>AVR</a:t>
            </a:r>
            <a:r>
              <a:rPr lang="en-US" dirty="0"/>
              <a:t/>
            </a:r>
            <a:br>
              <a:rPr lang="en-US" dirty="0"/>
            </a:br>
            <a:r>
              <a:rPr lang="fa-IR" sz="3100" dirty="0" smtClean="0"/>
              <a:t>1- مقدمه</a:t>
            </a:r>
            <a:br>
              <a:rPr lang="fa-IR" sz="3100" dirty="0" smtClean="0"/>
            </a:br>
            <a:r>
              <a:rPr lang="fa-IR" sz="3100" dirty="0" smtClean="0"/>
              <a:t>2- معرفی میکروکنترلر </a:t>
            </a:r>
            <a:r>
              <a:rPr lang="en-US" sz="3100" dirty="0" smtClean="0"/>
              <a:t>AVR</a:t>
            </a:r>
            <a:br>
              <a:rPr lang="en-US" sz="3100" dirty="0" smtClean="0"/>
            </a:br>
            <a:r>
              <a:rPr lang="fa-IR" sz="3100" dirty="0" smtClean="0"/>
              <a:t>3- تاریخچه</a:t>
            </a:r>
            <a:br>
              <a:rPr lang="fa-IR" sz="3100" dirty="0" smtClean="0"/>
            </a:br>
            <a:r>
              <a:rPr lang="fa-IR" sz="3100" dirty="0" smtClean="0"/>
              <a:t>4- انواع میکروکنترلرهای </a:t>
            </a:r>
            <a:r>
              <a:rPr lang="en-US" sz="3100" dirty="0" smtClean="0"/>
              <a:t>AVR</a:t>
            </a:r>
            <a:br>
              <a:rPr lang="en-US" sz="3100" dirty="0" smtClean="0"/>
            </a:br>
            <a:r>
              <a:rPr lang="fa-IR" sz="3100" dirty="0" smtClean="0"/>
              <a:t>5- معماری و ساختار میکروکنترلر </a:t>
            </a:r>
            <a:r>
              <a:rPr lang="en-US" sz="3100" dirty="0" smtClean="0"/>
              <a:t>AVR</a:t>
            </a:r>
            <a:r>
              <a:rPr lang="fa-IR" sz="3100" dirty="0" smtClean="0"/>
              <a:t> 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1992">
        <p:split dir="in"/>
      </p:transition>
    </mc:Choice>
    <mc:Fallback>
      <p:transition spd="slow" advTm="91992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" y="624109"/>
            <a:ext cx="12029038" cy="1503455"/>
          </a:xfrm>
        </p:spPr>
        <p:txBody>
          <a:bodyPr>
            <a:normAutofit fontScale="90000"/>
          </a:bodyPr>
          <a:lstStyle/>
          <a:p>
            <a:pPr marL="571500" indent="-571500" algn="r" rtl="1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FFC000"/>
                </a:solidFill>
              </a:rPr>
              <a:t>مقدمه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r>
              <a:rPr lang="fa-IR" dirty="0" smtClean="0"/>
              <a:t> </a:t>
            </a:r>
            <a:r>
              <a:rPr lang="fa-IR" sz="27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 توجه به انواع مختلف میکروکنترلر بسته به نوع عملکرد یکی از آنها انتخاب می شود.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sz="1800" dirty="0" smtClean="0"/>
              <a:t>1-</a:t>
            </a:r>
            <a:r>
              <a:rPr lang="en-US" sz="1800" dirty="0" smtClean="0"/>
              <a:t> </a:t>
            </a:r>
            <a:r>
              <a:rPr lang="fa-IR" sz="1800" dirty="0" smtClean="0"/>
              <a:t>اگر </a:t>
            </a:r>
            <a:r>
              <a:rPr lang="fa-IR" sz="1800" dirty="0"/>
              <a:t>سرعت پردازش بسیار بالا بدون هنگ کردن و قابلیت تغییر کل </a:t>
            </a:r>
            <a:r>
              <a:rPr lang="fa-IR" sz="1800" dirty="0" smtClean="0"/>
              <a:t>برنامه مد نظر باشد(مانند پروژه های نظامی)</a:t>
            </a:r>
            <a:r>
              <a:rPr lang="en-US" sz="1800" dirty="0" smtClean="0"/>
              <a:t>FPGA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sz="1800" dirty="0" smtClean="0"/>
              <a:t>2-</a:t>
            </a:r>
            <a:r>
              <a:rPr lang="fa-IR" sz="1800" dirty="0" smtClean="0"/>
              <a:t> اگر سرعت نسبتا بالا و قابلیت پشتیبانی از انواع ارتباطات جانبی مد نظر باشد(مانند پروژه های پردازش تصویر و تبلت و.. ) </a:t>
            </a:r>
            <a:r>
              <a:rPr lang="en-US" sz="1800" dirty="0" smtClean="0"/>
              <a:t>ARM</a:t>
            </a:r>
            <a:r>
              <a:rPr lang="fa-IR" sz="1800" dirty="0" smtClean="0"/>
              <a:t/>
            </a:r>
            <a:br>
              <a:rPr lang="fa-IR" sz="1800" dirty="0" smtClean="0"/>
            </a:br>
            <a:r>
              <a:rPr lang="fa-IR" sz="1800" dirty="0"/>
              <a:t>3- اگر در یک پروژه سرعت بالا مورد نظر نباشد و فقط درست و بدون نقص انجام شدن کار مورد نظر باشد (مانند پروژه های صنعتی </a:t>
            </a:r>
            <a:r>
              <a:rPr lang="fa-IR" sz="1800" dirty="0" smtClean="0"/>
              <a:t>)</a:t>
            </a:r>
            <a:r>
              <a:rPr lang="en-US" sz="1800" dirty="0" smtClean="0"/>
              <a:t>PIC</a:t>
            </a:r>
            <a:br>
              <a:rPr lang="en-US" sz="1800" dirty="0" smtClean="0"/>
            </a:br>
            <a:r>
              <a:rPr lang="fa-IR" sz="1800" dirty="0"/>
              <a:t>4- اگر در کاربردهایی معمولی و متوسط با قابلیت های </a:t>
            </a:r>
            <a:r>
              <a:rPr lang="fa-IR" sz="1800" dirty="0" smtClean="0"/>
              <a:t>متوسط مدنظر باشد( </a:t>
            </a:r>
            <a:r>
              <a:rPr lang="fa-IR" sz="1800" dirty="0"/>
              <a:t>مانند پروژه های </a:t>
            </a:r>
            <a:r>
              <a:rPr lang="fa-IR" sz="1800" dirty="0" smtClean="0"/>
              <a:t>دانشگاهی </a:t>
            </a:r>
            <a:r>
              <a:rPr lang="fa-IR" sz="1800" dirty="0"/>
              <a:t>، منازل </a:t>
            </a:r>
            <a:r>
              <a:rPr lang="fa-IR" sz="1800" dirty="0" smtClean="0"/>
              <a:t>و ...)</a:t>
            </a:r>
            <a:r>
              <a:rPr lang="en-US" sz="1800" dirty="0" smtClean="0"/>
              <a:t>AVR</a:t>
            </a:r>
            <a:r>
              <a:rPr lang="fa-IR" sz="1800" dirty="0" smtClean="0"/>
              <a:t> </a:t>
            </a:r>
            <a:endParaRPr lang="en-US" sz="1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97666">
        <p:dissolve/>
      </p:transition>
    </mc:Choice>
    <mc:Fallback>
      <p:transition spd="slow" advTm="19766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165" y="624110"/>
            <a:ext cx="10291448" cy="1280890"/>
          </a:xfrm>
        </p:spPr>
        <p:txBody>
          <a:bodyPr>
            <a:normAutofit fontScale="90000"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FFC000"/>
                </a:solidFill>
              </a:rPr>
              <a:t>معرفی میکروکنترلر </a:t>
            </a:r>
            <a:r>
              <a:rPr lang="en-US" dirty="0" smtClean="0">
                <a:solidFill>
                  <a:srgbClr val="FFC000"/>
                </a:solidFill>
              </a:rPr>
              <a:t>AVR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fa-IR" sz="2200" dirty="0" smtClean="0"/>
              <a:t>1- این میکرو توسط شرکت </a:t>
            </a:r>
            <a:r>
              <a:rPr lang="en-US" sz="2200" dirty="0" smtClean="0"/>
              <a:t>ATMEL</a:t>
            </a:r>
            <a:r>
              <a:rPr lang="fa-IR" sz="2200" dirty="0"/>
              <a:t> روانه بازار شده </a:t>
            </a:r>
            <a:r>
              <a:rPr lang="fa-IR" sz="2200" dirty="0" smtClean="0"/>
              <a:t>است.</a:t>
            </a:r>
            <a:br>
              <a:rPr lang="fa-IR" sz="2200" dirty="0" smtClean="0"/>
            </a:br>
            <a:r>
              <a:rPr lang="fa-IR" sz="2200" dirty="0"/>
              <a:t/>
            </a:r>
            <a:br>
              <a:rPr lang="fa-IR" sz="2200" dirty="0"/>
            </a:br>
            <a:r>
              <a:rPr lang="fa-IR" sz="2200" dirty="0" smtClean="0"/>
              <a:t>2- میکرو 8 بیتی که قابلیت </a:t>
            </a:r>
            <a:r>
              <a:rPr lang="fa-IR" sz="2200" dirty="0"/>
              <a:t>برنامه نویسی توسط کامپایلرهای زبان های برنامه نویسی سطح </a:t>
            </a:r>
            <a:r>
              <a:rPr lang="fa-IR" sz="2200" dirty="0" smtClean="0"/>
              <a:t>بالا</a:t>
            </a:r>
            <a:br>
              <a:rPr lang="fa-IR" sz="2200" dirty="0" smtClean="0"/>
            </a:br>
            <a:r>
              <a:rPr lang="fa-IR" sz="2200" dirty="0" smtClean="0"/>
              <a:t/>
            </a:r>
            <a:br>
              <a:rPr lang="fa-IR" sz="2200" dirty="0" smtClean="0"/>
            </a:br>
            <a:r>
              <a:rPr lang="fa-IR" sz="2200" dirty="0" smtClean="0"/>
              <a:t>3- این میکروها از معماری </a:t>
            </a:r>
            <a:r>
              <a:rPr lang="en-US" sz="2200" dirty="0" smtClean="0"/>
              <a:t>RISC</a:t>
            </a:r>
            <a:r>
              <a:rPr lang="nl-NL" sz="2200" dirty="0" smtClean="0"/>
              <a:t> </a:t>
            </a:r>
            <a:r>
              <a:rPr lang="fa-IR" sz="2200" dirty="0"/>
              <a:t> </a:t>
            </a:r>
            <a:r>
              <a:rPr lang="fa-IR" sz="2200" dirty="0" smtClean="0"/>
              <a:t>برخوردارند.</a:t>
            </a:r>
            <a:br>
              <a:rPr lang="fa-IR" sz="2200" dirty="0" smtClean="0"/>
            </a:br>
            <a:r>
              <a:rPr lang="fa-IR" sz="2200" dirty="0"/>
              <a:t/>
            </a:r>
            <a:br>
              <a:rPr lang="fa-IR" sz="2200" dirty="0"/>
            </a:br>
            <a:r>
              <a:rPr lang="fa-IR" sz="2200" dirty="0" smtClean="0"/>
              <a:t>4- با </a:t>
            </a:r>
            <a:r>
              <a:rPr lang="fa-IR" sz="2200" dirty="0"/>
              <a:t>استفاده از معماری پیشرفته و دستورهای بهینه، حجم کد تولید شده را </a:t>
            </a:r>
            <a:r>
              <a:rPr lang="fa-IR" sz="2200" dirty="0" smtClean="0"/>
              <a:t>پایین </a:t>
            </a:r>
            <a:r>
              <a:rPr lang="fa-IR" sz="2200" dirty="0"/>
              <a:t>و سرعت اجرای برنامه </a:t>
            </a:r>
            <a:r>
              <a:rPr lang="fa-IR" sz="2200" dirty="0" smtClean="0"/>
              <a:t>بالا می باشد.</a:t>
            </a:r>
            <a:br>
              <a:rPr lang="fa-IR" sz="2200" dirty="0" smtClean="0"/>
            </a:br>
            <a:r>
              <a:rPr lang="fa-IR" sz="2200" dirty="0"/>
              <a:t/>
            </a:r>
            <a:br>
              <a:rPr lang="fa-IR" sz="2200" dirty="0"/>
            </a:br>
            <a:r>
              <a:rPr lang="fa-IR" sz="2200" dirty="0" smtClean="0"/>
              <a:t>5- یکی </a:t>
            </a:r>
            <a:r>
              <a:rPr lang="fa-IR" sz="2200" dirty="0"/>
              <a:t>از مشخصات این نوع میکروکنترلر ها بهره گیری از تکنولوژی </a:t>
            </a:r>
            <a:r>
              <a:rPr lang="en-US" sz="2200" dirty="0"/>
              <a:t>CMOS </a:t>
            </a:r>
            <a:r>
              <a:rPr lang="fa-IR" sz="2200" dirty="0" smtClean="0"/>
              <a:t> و </a:t>
            </a:r>
            <a:r>
              <a:rPr lang="fa-IR" sz="2200" dirty="0"/>
              <a:t>استفاده از </a:t>
            </a:r>
            <a:r>
              <a:rPr lang="fa-IR" sz="2200" dirty="0" smtClean="0"/>
              <a:t>حافظه های </a:t>
            </a:r>
            <a:r>
              <a:rPr lang="fa-IR" sz="2200" dirty="0"/>
              <a:t>کم مصرف و غیر </a:t>
            </a:r>
            <a:r>
              <a:rPr lang="fa-IR" sz="2200" dirty="0" smtClean="0"/>
              <a:t>فرار </a:t>
            </a:r>
            <a:r>
              <a:rPr lang="en-US" sz="2200" dirty="0" smtClean="0"/>
              <a:t>FLASH</a:t>
            </a:r>
            <a:r>
              <a:rPr lang="fa-IR" sz="2200" dirty="0" smtClean="0"/>
              <a:t> و </a:t>
            </a:r>
            <a:r>
              <a:rPr lang="en-US" sz="2200" dirty="0" smtClean="0"/>
              <a:t>EEPROM</a:t>
            </a:r>
            <a:r>
              <a:rPr lang="fa-IR" sz="2200" dirty="0"/>
              <a:t> </a:t>
            </a:r>
            <a:r>
              <a:rPr lang="fa-IR" sz="2200" dirty="0" smtClean="0"/>
              <a:t>می باشد.</a:t>
            </a:r>
            <a:br>
              <a:rPr lang="fa-IR" sz="22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fa-IR" dirty="0" smtClean="0"/>
              <a:t> </a:t>
            </a:r>
            <a:r>
              <a:rPr lang="fa-IR" sz="2700" dirty="0" smtClean="0"/>
              <a:t/>
            </a:r>
            <a:br>
              <a:rPr lang="fa-IR" sz="2700" dirty="0" smtClean="0"/>
            </a:br>
            <a:r>
              <a:rPr lang="fa-IR" sz="2700" dirty="0"/>
              <a:t/>
            </a:r>
            <a:br>
              <a:rPr lang="fa-IR" sz="2700" dirty="0"/>
            </a:b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284" y="144855"/>
            <a:ext cx="2892222" cy="256213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3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3491">
        <p14:window dir="vert"/>
      </p:transition>
    </mc:Choice>
    <mc:Fallback>
      <p:transition spd="slow" advTm="113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18" y="261970"/>
            <a:ext cx="11712841" cy="6211257"/>
          </a:xfrm>
        </p:spPr>
        <p:txBody>
          <a:bodyPr>
            <a:norm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fa-IR" sz="3200" dirty="0" smtClean="0">
                <a:solidFill>
                  <a:srgbClr val="FFC000"/>
                </a:solidFill>
              </a:rPr>
              <a:t>تاریخچه و انواع میکروکنترلرهای </a:t>
            </a:r>
            <a:r>
              <a:rPr lang="en-US" sz="3200" dirty="0" smtClean="0">
                <a:solidFill>
                  <a:srgbClr val="FFC000"/>
                </a:solidFill>
              </a:rPr>
              <a:t>AVR</a:t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en-US" sz="3200" dirty="0">
                <a:solidFill>
                  <a:srgbClr val="FFC000"/>
                </a:solidFill>
              </a:rPr>
              <a:t/>
            </a:r>
            <a:br>
              <a:rPr lang="en-US" sz="3200" dirty="0">
                <a:solidFill>
                  <a:srgbClr val="FFC000"/>
                </a:solidFill>
              </a:rPr>
            </a:br>
            <a:r>
              <a:rPr lang="fa-IR" sz="1800" dirty="0" smtClean="0">
                <a:solidFill>
                  <a:srgbClr val="00B0F0"/>
                </a:solidFill>
              </a:rPr>
              <a:t>میکروکنترلر </a:t>
            </a:r>
            <a:r>
              <a:rPr lang="en-US" sz="1800" dirty="0" smtClean="0">
                <a:solidFill>
                  <a:srgbClr val="00B0F0"/>
                </a:solidFill>
              </a:rPr>
              <a:t>AVR</a:t>
            </a:r>
            <a:r>
              <a:rPr lang="nl-NL" sz="1800" dirty="0" smtClean="0">
                <a:solidFill>
                  <a:srgbClr val="00B0F0"/>
                </a:solidFill>
              </a:rPr>
              <a:t> </a:t>
            </a:r>
            <a:r>
              <a:rPr lang="fa-IR" sz="1800" dirty="0" smtClean="0">
                <a:solidFill>
                  <a:srgbClr val="00B0F0"/>
                </a:solidFill>
              </a:rPr>
              <a:t> در سال 1996 معرفی شد و معماری آن توسط دانشجویان دکتری دانشگاه نروژ طراحی و ساخته شد</a:t>
            </a:r>
            <a:r>
              <a:rPr lang="en-US" sz="1800" dirty="0" smtClean="0">
                <a:solidFill>
                  <a:srgbClr val="00B0F0"/>
                </a:solidFill>
              </a:rPr>
              <a:t/>
            </a:r>
            <a:br>
              <a:rPr lang="en-US" sz="1800" dirty="0" smtClean="0">
                <a:solidFill>
                  <a:srgbClr val="00B0F0"/>
                </a:solidFill>
              </a:rPr>
            </a:br>
            <a:r>
              <a:rPr lang="fa-IR" sz="1800" dirty="0" smtClean="0">
                <a:solidFill>
                  <a:srgbClr val="00B0F0"/>
                </a:solidFill>
              </a:rPr>
              <a:t/>
            </a:r>
            <a:br>
              <a:rPr lang="fa-IR" sz="1800" dirty="0" smtClean="0">
                <a:solidFill>
                  <a:srgbClr val="00B0F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1- سری </a:t>
            </a:r>
            <a:r>
              <a:rPr lang="en-US" sz="1800" dirty="0" err="1">
                <a:solidFill>
                  <a:schemeClr val="tx1"/>
                </a:solidFill>
              </a:rPr>
              <a:t>ATtiny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fa-IR" sz="1800" dirty="0" smtClean="0">
                <a:solidFill>
                  <a:schemeClr val="tx1"/>
                </a:solidFill>
              </a:rPr>
              <a:t>:</a:t>
            </a:r>
            <a:r>
              <a:rPr lang="fa-IR" sz="1800" dirty="0">
                <a:solidFill>
                  <a:schemeClr val="tx1"/>
                </a:solidFill>
              </a:rPr>
              <a:t>میکروکنترلرهای کوچک ، کم مصرف و پرقدرت برای کاربردهای خاص می باشند که </a:t>
            </a:r>
            <a:r>
              <a:rPr lang="fa-IR" sz="1800" dirty="0" smtClean="0">
                <a:solidFill>
                  <a:schemeClr val="tx1"/>
                </a:solidFill>
              </a:rPr>
              <a:t>دارای حافظه </a:t>
            </a:r>
            <a:r>
              <a:rPr lang="en-US" sz="1800" dirty="0" smtClean="0">
                <a:solidFill>
                  <a:schemeClr val="tx1"/>
                </a:solidFill>
              </a:rPr>
              <a:t>Flash</a:t>
            </a:r>
            <a:r>
              <a:rPr lang="fa-IR" sz="1800" dirty="0" smtClean="0">
                <a:solidFill>
                  <a:schemeClr val="tx1"/>
                </a:solidFill>
              </a:rPr>
              <a:t> بین 0.5 تا 16 کیلوبایت هستند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fa-IR" sz="1800" dirty="0" smtClean="0">
                <a:solidFill>
                  <a:schemeClr val="tx1"/>
                </a:solidFill>
              </a:rPr>
              <a:t/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>
                <a:solidFill>
                  <a:schemeClr val="tx1"/>
                </a:solidFill>
              </a:rPr>
              <a:t/>
            </a:r>
            <a:br>
              <a:rPr lang="fa-IR" sz="1800" dirty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2- سری </a:t>
            </a:r>
            <a:r>
              <a:rPr lang="en-US" sz="1800" dirty="0" err="1" smtClean="0">
                <a:solidFill>
                  <a:schemeClr val="tx1"/>
                </a:solidFill>
              </a:rPr>
              <a:t>ATmega</a:t>
            </a:r>
            <a:r>
              <a:rPr lang="fa-IR" sz="1800" dirty="0" smtClean="0">
                <a:solidFill>
                  <a:schemeClr val="tx1"/>
                </a:solidFill>
              </a:rPr>
              <a:t>:این </a:t>
            </a:r>
            <a:r>
              <a:rPr lang="fa-IR" sz="1800" dirty="0">
                <a:solidFill>
                  <a:schemeClr val="tx1"/>
                </a:solidFill>
              </a:rPr>
              <a:t>سری دارای امکانات وسیع و دستورالعمل های قوی می باشد که دارای حافظه </a:t>
            </a:r>
            <a:r>
              <a:rPr lang="en-US" sz="1800" dirty="0" smtClean="0">
                <a:solidFill>
                  <a:schemeClr val="tx1"/>
                </a:solidFill>
              </a:rPr>
              <a:t>Flash</a:t>
            </a:r>
            <a:r>
              <a:rPr lang="fa-IR" sz="1800" dirty="0" smtClean="0">
                <a:solidFill>
                  <a:schemeClr val="tx1"/>
                </a:solidFill>
              </a:rPr>
              <a:t> بین 4 تا 512 کیلو بایت هستند .</a:t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>
                <a:solidFill>
                  <a:schemeClr val="tx1"/>
                </a:solidFill>
              </a:rPr>
              <a:t/>
            </a:r>
            <a:br>
              <a:rPr lang="fa-IR" sz="1800" dirty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3- سری </a:t>
            </a:r>
            <a:r>
              <a:rPr lang="en-US" sz="1800" dirty="0" err="1" smtClean="0">
                <a:solidFill>
                  <a:schemeClr val="tx1"/>
                </a:solidFill>
              </a:rPr>
              <a:t>XMega</a:t>
            </a:r>
            <a:r>
              <a:rPr lang="fa-IR" sz="1800" dirty="0" smtClean="0">
                <a:solidFill>
                  <a:schemeClr val="tx1"/>
                </a:solidFill>
              </a:rPr>
              <a:t> :</a:t>
            </a:r>
            <a:r>
              <a:rPr lang="fa-IR" sz="1800" dirty="0">
                <a:solidFill>
                  <a:schemeClr val="tx1"/>
                </a:solidFill>
              </a:rPr>
              <a:t>جدیدترین ، پرسرعت ترین و قوی ترین نوع هستند که امکانات بیشتری نیز دارند که دارای حافظه </a:t>
            </a:r>
            <a:r>
              <a:rPr lang="en-US" sz="1800" dirty="0">
                <a:solidFill>
                  <a:schemeClr val="tx1"/>
                </a:solidFill>
              </a:rPr>
              <a:t>Flash</a:t>
            </a:r>
            <a:r>
              <a:rPr lang="fa-IR" sz="1800" dirty="0" smtClean="0">
                <a:solidFill>
                  <a:schemeClr val="tx1"/>
                </a:solidFill>
              </a:rPr>
              <a:t>  بین 16 تا 386 کیلو بایت هستند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fa-IR" sz="1800" dirty="0" smtClean="0">
                <a:solidFill>
                  <a:schemeClr val="tx1"/>
                </a:solidFill>
              </a:rPr>
              <a:t/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>
                <a:solidFill>
                  <a:schemeClr val="tx1"/>
                </a:solidFill>
              </a:rPr>
              <a:t/>
            </a:r>
            <a:br>
              <a:rPr lang="fa-IR" sz="1800" dirty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/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4- سری  </a:t>
            </a:r>
            <a:r>
              <a:rPr lang="en-US" sz="1800" dirty="0" smtClean="0">
                <a:solidFill>
                  <a:schemeClr val="tx1"/>
                </a:solidFill>
              </a:rPr>
              <a:t>AT90s </a:t>
            </a:r>
            <a:r>
              <a:rPr lang="fa-IR" sz="1800" dirty="0" smtClean="0">
                <a:solidFill>
                  <a:schemeClr val="tx1"/>
                </a:solidFill>
              </a:rPr>
              <a:t>  : </a:t>
            </a:r>
            <a:r>
              <a:rPr lang="fa-IR" sz="1800" dirty="0">
                <a:solidFill>
                  <a:schemeClr val="tx1"/>
                </a:solidFill>
              </a:rPr>
              <a:t>نوع توسعه یافته میکروکنترلر ۸۰۵۱ </a:t>
            </a:r>
            <a:r>
              <a:rPr lang="fa-IR" sz="1800" dirty="0" smtClean="0">
                <a:solidFill>
                  <a:schemeClr val="tx1"/>
                </a:solidFill>
              </a:rPr>
              <a:t>هستند </a:t>
            </a:r>
            <a:r>
              <a:rPr lang="fa-IR" sz="1800" dirty="0">
                <a:solidFill>
                  <a:schemeClr val="tx1"/>
                </a:solidFill>
              </a:rPr>
              <a:t>که امکانات کمتری داشته و کمتر کاربرد دارند </a:t>
            </a:r>
            <a:r>
              <a:rPr lang="fa-IR" sz="1800" dirty="0" smtClean="0">
                <a:solidFill>
                  <a:schemeClr val="tx1"/>
                </a:solidFill>
              </a:rPr>
              <a:t>: </a:t>
            </a:r>
            <a:r>
              <a:rPr lang="fa-IR" sz="1800" dirty="0">
                <a:solidFill>
                  <a:schemeClr val="tx1"/>
                </a:solidFill>
              </a:rPr>
              <a:t>چرا که تقریبا منسوخ شده اند .</a:t>
            </a:r>
            <a:r>
              <a:rPr lang="fa-IR" sz="3200" dirty="0" smtClean="0">
                <a:solidFill>
                  <a:schemeClr val="tx1"/>
                </a:solidFill>
              </a:rPr>
              <a:t/>
            </a:r>
            <a:br>
              <a:rPr lang="fa-IR" sz="3200" dirty="0" smtClean="0">
                <a:solidFill>
                  <a:schemeClr val="tx1"/>
                </a:solidFill>
              </a:rPr>
            </a:br>
            <a:r>
              <a:rPr lang="fa-IR" sz="3200" dirty="0">
                <a:solidFill>
                  <a:srgbClr val="FFC000"/>
                </a:solidFill>
              </a:rPr>
              <a:t/>
            </a:r>
            <a:br>
              <a:rPr lang="fa-IR" sz="3200" dirty="0">
                <a:solidFill>
                  <a:srgbClr val="FFC000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2128">
        <p14:prism/>
      </p:transition>
    </mc:Choice>
    <mc:Fallback>
      <p:transition spd="slow" advTm="202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fa-IR" sz="3200" dirty="0" smtClean="0">
                <a:solidFill>
                  <a:srgbClr val="FFC000"/>
                </a:solidFill>
              </a:rPr>
              <a:t>معماری و ساختار میکروکنترلر </a:t>
            </a:r>
            <a:r>
              <a:rPr lang="en-US" sz="3200" dirty="0" smtClean="0">
                <a:solidFill>
                  <a:srgbClr val="FFC000"/>
                </a:solidFill>
              </a:rPr>
              <a:t>AVR</a:t>
            </a:r>
            <a:r>
              <a:rPr lang="fa-IR" sz="3200" dirty="0" smtClean="0">
                <a:solidFill>
                  <a:srgbClr val="FFC000"/>
                </a:solidFill>
              </a:rPr>
              <a:t/>
            </a:r>
            <a:br>
              <a:rPr lang="fa-IR" sz="3200" dirty="0" smtClean="0">
                <a:solidFill>
                  <a:srgbClr val="FFC000"/>
                </a:solidFill>
              </a:rPr>
            </a:br>
            <a:r>
              <a:rPr lang="fa-IR" sz="3200" dirty="0">
                <a:solidFill>
                  <a:srgbClr val="FFC000"/>
                </a:solidFill>
              </a:rPr>
              <a:t/>
            </a:r>
            <a:br>
              <a:rPr lang="fa-IR" sz="3200" dirty="0">
                <a:solidFill>
                  <a:srgbClr val="FFC000"/>
                </a:solidFill>
              </a:rPr>
            </a:br>
            <a:r>
              <a:rPr lang="en-US" sz="3200" dirty="0" smtClean="0">
                <a:solidFill>
                  <a:srgbClr val="FFC000"/>
                </a:solidFill>
              </a:rPr>
              <a:t/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پردازش مرکزی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حافظه برنامه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حافظه داده </a:t>
            </a:r>
            <a:r>
              <a:rPr lang="en-US" sz="2000" dirty="0" smtClean="0">
                <a:solidFill>
                  <a:schemeClr val="tx1"/>
                </a:solidFill>
              </a:rPr>
              <a:t>EEPROM</a:t>
            </a:r>
            <a:r>
              <a:rPr lang="fa-IR" sz="2000" dirty="0" smtClean="0">
                <a:solidFill>
                  <a:schemeClr val="tx1"/>
                </a:solidFill>
              </a:rPr>
              <a:t/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حافظه داده </a:t>
            </a:r>
            <a:r>
              <a:rPr lang="en-US" sz="2000" dirty="0" smtClean="0">
                <a:solidFill>
                  <a:schemeClr val="tx1"/>
                </a:solidFill>
              </a:rPr>
              <a:t>SRAM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ورودی و خروجی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کنترل کلاک ورودی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کنترل وقفه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تایمر- کانتر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مبدل </a:t>
            </a:r>
            <a:r>
              <a:rPr lang="en-US" sz="2000" dirty="0" smtClean="0">
                <a:solidFill>
                  <a:schemeClr val="tx1"/>
                </a:solidFill>
              </a:rPr>
              <a:t>A/D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مقایسه کننده آنالوگ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</a:t>
            </a:r>
            <a:r>
              <a:rPr lang="en-US" sz="2000" dirty="0" smtClean="0">
                <a:solidFill>
                  <a:schemeClr val="tx1"/>
                </a:solidFill>
              </a:rPr>
              <a:t>Watchdog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ارتباط سریال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واحد برنامه ریزی و عیب یابی</a:t>
            </a:r>
            <a:r>
              <a:rPr lang="fa-IR" sz="3200" dirty="0">
                <a:solidFill>
                  <a:srgbClr val="FFC000"/>
                </a:solidFill>
              </a:rPr>
              <a:t/>
            </a:r>
            <a:br>
              <a:rPr lang="fa-IR" sz="3200" dirty="0">
                <a:solidFill>
                  <a:srgbClr val="FFC000"/>
                </a:solidFill>
              </a:rPr>
            </a:br>
            <a:r>
              <a:rPr lang="fa-IR" sz="3200" dirty="0" smtClean="0">
                <a:solidFill>
                  <a:schemeClr val="tx1"/>
                </a:solidFill>
              </a:rPr>
              <a:t/>
            </a:r>
            <a:br>
              <a:rPr lang="fa-IR" sz="3200" dirty="0" smtClean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925" y="1706902"/>
            <a:ext cx="4991797" cy="482032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7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7678">
        <p:circle/>
      </p:transition>
    </mc:Choice>
    <mc:Fallback>
      <p:transition spd="slow" advTm="2076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846" y="405635"/>
            <a:ext cx="8911687" cy="1280890"/>
          </a:xfrm>
        </p:spPr>
        <p:txBody>
          <a:bodyPr>
            <a:normAutofit fontScale="90000"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FFC000"/>
                </a:solidFill>
              </a:rPr>
              <a:t>واحد پردازشگر مرکزی</a:t>
            </a:r>
            <a:r>
              <a:rPr lang="fa-IR" dirty="0" smtClean="0">
                <a:solidFill>
                  <a:srgbClr val="FFC000"/>
                </a:solidFill>
              </a:rPr>
              <a:t/>
            </a:r>
            <a:br>
              <a:rPr lang="fa-IR" dirty="0" smtClean="0">
                <a:solidFill>
                  <a:srgbClr val="FFC000"/>
                </a:solidFill>
              </a:rPr>
            </a:br>
            <a:r>
              <a:rPr lang="fa-IR" dirty="0"/>
              <a:t/>
            </a:r>
            <a:br>
              <a:rPr lang="fa-IR" dirty="0"/>
            </a:br>
            <a:r>
              <a:rPr lang="fa-IR" sz="2700" dirty="0" smtClean="0"/>
              <a:t>1- </a:t>
            </a:r>
            <a:r>
              <a:rPr lang="fa-IR" sz="2700" dirty="0" smtClean="0"/>
              <a:t>هسته مرکزی</a:t>
            </a:r>
            <a:r>
              <a:rPr lang="fa-IR" sz="2700" dirty="0" smtClean="0"/>
              <a:t/>
            </a:r>
            <a:br>
              <a:rPr lang="fa-IR" sz="2700" dirty="0" smtClean="0"/>
            </a:br>
            <a:r>
              <a:rPr lang="fa-IR" sz="2700" dirty="0" smtClean="0"/>
              <a:t>2- </a:t>
            </a:r>
            <a:r>
              <a:rPr lang="fa-IR" sz="2700" dirty="0" smtClean="0"/>
              <a:t>انواع معماری پردازنده(</a:t>
            </a:r>
            <a:r>
              <a:rPr lang="en-US" sz="2700" dirty="0" smtClean="0"/>
              <a:t>RISC-CISC</a:t>
            </a:r>
            <a:r>
              <a:rPr lang="fa-IR" sz="2700" dirty="0" smtClean="0"/>
              <a:t>)</a:t>
            </a:r>
            <a:r>
              <a:rPr lang="nl-NL" sz="2700" dirty="0"/>
              <a:t/>
            </a:r>
            <a:br>
              <a:rPr lang="nl-NL" sz="2700" dirty="0"/>
            </a:br>
            <a:r>
              <a:rPr lang="fa-IR" sz="2700" dirty="0" smtClean="0"/>
              <a:t>3- </a:t>
            </a:r>
            <a:r>
              <a:rPr lang="fa-IR" sz="2700" dirty="0"/>
              <a:t>واحد محاسبه و </a:t>
            </a:r>
            <a:r>
              <a:rPr lang="fa-IR" sz="2700" dirty="0" smtClean="0"/>
              <a:t>منطق</a:t>
            </a:r>
            <a:r>
              <a:rPr lang="en-US" sz="2700" dirty="0" smtClean="0"/>
              <a:t> (</a:t>
            </a:r>
            <a:r>
              <a:rPr lang="en-US" sz="2700" dirty="0"/>
              <a:t>Arithmetic Logic Unit) </a:t>
            </a:r>
            <a:r>
              <a:rPr lang="fa-IR" sz="2700" dirty="0" smtClean="0"/>
              <a:t/>
            </a:r>
            <a:br>
              <a:rPr lang="fa-IR" sz="2700" dirty="0" smtClean="0"/>
            </a:br>
            <a:r>
              <a:rPr lang="fa-IR" sz="2700" dirty="0"/>
              <a:t>4- مفهوم ثبات یا </a:t>
            </a:r>
            <a:r>
              <a:rPr lang="fa-IR" sz="2700" dirty="0" smtClean="0"/>
              <a:t>رجیستر</a:t>
            </a:r>
            <a:br>
              <a:rPr lang="fa-IR" sz="2700" dirty="0" smtClean="0"/>
            </a:br>
            <a:r>
              <a:rPr lang="fa-IR" sz="2700" dirty="0" smtClean="0"/>
              <a:t>5- </a:t>
            </a:r>
            <a:r>
              <a:rPr lang="en-US" sz="2700" dirty="0"/>
              <a:t>Instruction </a:t>
            </a:r>
            <a:r>
              <a:rPr lang="en-US" sz="2700" dirty="0" smtClean="0"/>
              <a:t>Detector</a:t>
            </a:r>
            <a:r>
              <a:rPr lang="fa-IR" sz="2700" dirty="0" smtClean="0"/>
              <a:t>  واحد </a:t>
            </a:r>
            <a:r>
              <a:rPr lang="fa-IR" sz="2700" dirty="0"/>
              <a:t>رمز گشایی دستور </a:t>
            </a:r>
            <a:r>
              <a:rPr lang="fa-IR" sz="2700" dirty="0" smtClean="0"/>
              <a:t/>
            </a:r>
            <a:br>
              <a:rPr lang="fa-IR" sz="2700" dirty="0" smtClean="0"/>
            </a:br>
            <a:r>
              <a:rPr lang="fa-IR" sz="2700" dirty="0" smtClean="0"/>
              <a:t>6- </a:t>
            </a:r>
            <a:r>
              <a:rPr lang="en-US" sz="2700" dirty="0" smtClean="0"/>
              <a:t>Program Counter</a:t>
            </a:r>
            <a:r>
              <a:rPr lang="fa-IR" sz="2700" dirty="0" smtClean="0"/>
              <a:t>  رجیستر </a:t>
            </a:r>
            <a:r>
              <a:rPr lang="fa-IR" sz="2700" dirty="0"/>
              <a:t>شمارنده برنامه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fa-IR" sz="2700" dirty="0" smtClean="0"/>
              <a:t>7- نحوه عملکرد واحد </a:t>
            </a:r>
            <a:r>
              <a:rPr lang="en-US" sz="2700" dirty="0" smtClean="0"/>
              <a:t>CPU</a:t>
            </a:r>
            <a:r>
              <a:rPr lang="fa-IR" sz="2700" dirty="0" smtClean="0"/>
              <a:t/>
            </a:r>
            <a:br>
              <a:rPr lang="fa-IR" sz="2700" dirty="0" smtClean="0"/>
            </a:br>
            <a:r>
              <a:rPr lang="fa-IR" sz="2200" dirty="0"/>
              <a:t/>
            </a:r>
            <a:br>
              <a:rPr lang="fa-IR" sz="2200" dirty="0"/>
            </a:br>
            <a:r>
              <a:rPr lang="fa-IR" sz="2200" dirty="0" smtClean="0"/>
              <a:t/>
            </a:r>
            <a:br>
              <a:rPr lang="fa-IR" sz="2200" dirty="0" smtClean="0"/>
            </a:br>
            <a:r>
              <a:rPr lang="fa-IR" sz="2200" dirty="0" smtClean="0"/>
              <a:t> ***</a:t>
            </a:r>
            <a:r>
              <a:rPr lang="fa-IR" sz="2700" dirty="0" smtClean="0">
                <a:solidFill>
                  <a:srgbClr val="FFC000"/>
                </a:solidFill>
              </a:rPr>
              <a:t>بحث معماری حافظه در میکرو</a:t>
            </a:r>
            <a:r>
              <a:rPr lang="en-US" sz="2700" dirty="0" smtClean="0">
                <a:solidFill>
                  <a:srgbClr val="FFC000"/>
                </a:solidFill>
              </a:rPr>
              <a:t/>
            </a:r>
            <a:br>
              <a:rPr lang="en-US" sz="2700" dirty="0" smtClean="0">
                <a:solidFill>
                  <a:srgbClr val="FFC000"/>
                </a:solidFill>
              </a:rPr>
            </a:br>
            <a:r>
              <a:rPr lang="fa-IR" sz="2700" dirty="0" smtClean="0">
                <a:solidFill>
                  <a:srgbClr val="FFC000"/>
                </a:solidFill>
              </a:rPr>
              <a:t/>
            </a:r>
            <a:br>
              <a:rPr lang="fa-IR" sz="2700" dirty="0" smtClean="0">
                <a:solidFill>
                  <a:srgbClr val="FFC000"/>
                </a:solidFill>
              </a:rPr>
            </a:br>
            <a:r>
              <a:rPr lang="fa-IR" sz="2700" dirty="0" smtClean="0">
                <a:solidFill>
                  <a:srgbClr val="00B0F0"/>
                </a:solidFill>
              </a:rPr>
              <a:t>1- حافظه داده </a:t>
            </a:r>
            <a:r>
              <a:rPr lang="en-US" sz="2700" dirty="0" smtClean="0">
                <a:solidFill>
                  <a:srgbClr val="00B0F0"/>
                </a:solidFill>
              </a:rPr>
              <a:t>SRAM</a:t>
            </a:r>
            <a:br>
              <a:rPr lang="en-US" sz="2700" dirty="0" smtClean="0">
                <a:solidFill>
                  <a:srgbClr val="00B0F0"/>
                </a:solidFill>
              </a:rPr>
            </a:br>
            <a:r>
              <a:rPr lang="fa-IR" sz="2700" dirty="0" smtClean="0">
                <a:solidFill>
                  <a:srgbClr val="00B0F0"/>
                </a:solidFill>
              </a:rPr>
              <a:t>2- حافظه داده </a:t>
            </a:r>
            <a:r>
              <a:rPr lang="en-US" sz="2700" dirty="0" smtClean="0">
                <a:solidFill>
                  <a:srgbClr val="00B0F0"/>
                </a:solidFill>
              </a:rPr>
              <a:t>EEPROM</a:t>
            </a:r>
            <a:r>
              <a:rPr lang="fa-IR" sz="2700" dirty="0" smtClean="0">
                <a:solidFill>
                  <a:srgbClr val="00B0F0"/>
                </a:solidFill>
              </a:rPr>
              <a:t/>
            </a:r>
            <a:br>
              <a:rPr lang="fa-IR" sz="2700" dirty="0" smtClean="0">
                <a:solidFill>
                  <a:srgbClr val="00B0F0"/>
                </a:solidFill>
              </a:rPr>
            </a:br>
            <a:r>
              <a:rPr lang="fa-IR" sz="2700" dirty="0" smtClean="0">
                <a:solidFill>
                  <a:srgbClr val="00B0F0"/>
                </a:solidFill>
              </a:rPr>
              <a:t>3- حافظه برنامه </a:t>
            </a:r>
            <a:r>
              <a:rPr lang="en-US" sz="2700" dirty="0" smtClean="0">
                <a:solidFill>
                  <a:srgbClr val="00B0F0"/>
                </a:solidFill>
              </a:rPr>
              <a:t>FLASH</a:t>
            </a:r>
            <a:r>
              <a:rPr lang="en-US" sz="4000" dirty="0" smtClean="0">
                <a:solidFill>
                  <a:srgbClr val="FFC000"/>
                </a:solidFill>
              </a:rPr>
              <a:t/>
            </a:r>
            <a:br>
              <a:rPr lang="en-US" sz="4000" dirty="0" smtClean="0">
                <a:solidFill>
                  <a:srgbClr val="FFC000"/>
                </a:solidFill>
              </a:rPr>
            </a:br>
            <a:r>
              <a:rPr lang="fa-IR" dirty="0" smtClean="0"/>
              <a:t/>
            </a:r>
            <a:br>
              <a:rPr lang="fa-IR" dirty="0" smtClean="0"/>
            </a:br>
            <a:endParaRPr lang="en-US" sz="2200" dirty="0">
              <a:solidFill>
                <a:srgbClr val="FFC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23779"/>
      </p:ext>
    </p:extLst>
  </p:cSld>
  <p:clrMapOvr>
    <a:masterClrMapping/>
  </p:clrMapOvr>
  <p:transition spd="slow" advTm="109723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37" y="346390"/>
            <a:ext cx="11363886" cy="6389387"/>
          </a:xfrm>
        </p:spPr>
        <p:txBody>
          <a:bodyPr>
            <a:normAutofit fontScale="90000"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FFC000"/>
                </a:solidFill>
              </a:rPr>
              <a:t>معرفی بخش های مختلف داخلی میکرو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1- واحد ورودی و خروجی (</a:t>
            </a:r>
            <a:r>
              <a:rPr lang="fa-IR" sz="1800" dirty="0" smtClean="0">
                <a:solidFill>
                  <a:schemeClr val="tx1"/>
                </a:solidFill>
              </a:rPr>
              <a:t>این </a:t>
            </a:r>
            <a:r>
              <a:rPr lang="fa-IR" sz="1800" dirty="0">
                <a:solidFill>
                  <a:schemeClr val="tx1"/>
                </a:solidFill>
              </a:rPr>
              <a:t>واحد وظیفه ارتباط میکرو با محیط پیرامون را به صورت </a:t>
            </a:r>
            <a:r>
              <a:rPr lang="fa-IR" sz="1800" dirty="0" smtClean="0">
                <a:solidFill>
                  <a:schemeClr val="tx1"/>
                </a:solidFill>
              </a:rPr>
              <a:t>موازی برقرار می </a:t>
            </a:r>
            <a:r>
              <a:rPr lang="fa-IR" sz="1800" dirty="0">
                <a:solidFill>
                  <a:schemeClr val="tx1"/>
                </a:solidFill>
              </a:rPr>
              <a:t>کند</a:t>
            </a:r>
            <a:r>
              <a:rPr lang="fa-IR" sz="1800" dirty="0" smtClean="0">
                <a:solidFill>
                  <a:schemeClr val="tx1"/>
                </a:solidFill>
              </a:rPr>
              <a:t>)</a:t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>
                <a:solidFill>
                  <a:schemeClr val="tx1"/>
                </a:solidFill>
              </a:rPr>
              <a:t/>
            </a:r>
            <a:br>
              <a:rPr lang="fa-IR" sz="1800" dirty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2-واحدکنترل </a:t>
            </a:r>
            <a:r>
              <a:rPr lang="fa-IR" sz="1800" dirty="0">
                <a:solidFill>
                  <a:schemeClr val="tx1"/>
                </a:solidFill>
              </a:rPr>
              <a:t>کلاک</a:t>
            </a:r>
            <a:r>
              <a:rPr lang="fa-IR" sz="1800" dirty="0" smtClean="0">
                <a:solidFill>
                  <a:schemeClr val="tx1"/>
                </a:solidFill>
              </a:rPr>
              <a:t> </a:t>
            </a:r>
            <a:r>
              <a:rPr lang="fa-IR" sz="1800" dirty="0">
                <a:solidFill>
                  <a:schemeClr val="tx1"/>
                </a:solidFill>
              </a:rPr>
              <a:t>ورودی (این واحد وظیفه تامین کلاک میکرو را بر عهده دارد . منابع کلاک میکرو به دو دسته منابع کلاک خارجی و کلاک داخلی تقسیم می شود</a:t>
            </a:r>
            <a:r>
              <a:rPr lang="fa-IR" sz="1800" dirty="0" smtClean="0">
                <a:solidFill>
                  <a:schemeClr val="tx1"/>
                </a:solidFill>
              </a:rPr>
              <a:t>)</a:t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/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>
                <a:solidFill>
                  <a:schemeClr val="tx1"/>
                </a:solidFill>
              </a:rPr>
              <a:t>3- واحد تایمر </a:t>
            </a:r>
            <a:r>
              <a:rPr lang="fa-IR" sz="1800" dirty="0" smtClean="0">
                <a:solidFill>
                  <a:schemeClr val="tx1"/>
                </a:solidFill>
              </a:rPr>
              <a:t>- کانتر (از یک سخت افزار خاص بهره می برد، این </a:t>
            </a:r>
            <a:r>
              <a:rPr lang="fa-IR" sz="1800" dirty="0">
                <a:solidFill>
                  <a:schemeClr val="tx1"/>
                </a:solidFill>
              </a:rPr>
              <a:t>سخت افزار خاص شامل چند رجیستر و </a:t>
            </a:r>
            <a:r>
              <a:rPr lang="fa-IR" sz="1800" dirty="0" smtClean="0">
                <a:solidFill>
                  <a:schemeClr val="tx1"/>
                </a:solidFill>
              </a:rPr>
              <a:t>چند </a:t>
            </a:r>
            <a:r>
              <a:rPr lang="fa-IR" sz="1800" dirty="0">
                <a:solidFill>
                  <a:schemeClr val="tx1"/>
                </a:solidFill>
              </a:rPr>
              <a:t>شمارنده هستند که کارایی های متفاوتی دارند </a:t>
            </a:r>
            <a:r>
              <a:rPr lang="fa-IR" sz="1800" dirty="0" smtClean="0">
                <a:solidFill>
                  <a:schemeClr val="tx1"/>
                </a:solidFill>
              </a:rPr>
              <a:t>)</a:t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/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4- واحد تایمر </a:t>
            </a:r>
            <a:r>
              <a:rPr lang="en-US" sz="1800" dirty="0" smtClean="0">
                <a:solidFill>
                  <a:schemeClr val="tx1"/>
                </a:solidFill>
              </a:rPr>
              <a:t>Watchdog</a:t>
            </a:r>
            <a:r>
              <a:rPr lang="fa-IR" sz="1800" dirty="0" smtClean="0">
                <a:solidFill>
                  <a:schemeClr val="tx1"/>
                </a:solidFill>
              </a:rPr>
              <a:t> (وظیفه این واحد جهت جلوگیری از هنگ کردن میکرو می باشد)</a:t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/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5- واحد ارتباط </a:t>
            </a:r>
            <a:r>
              <a:rPr lang="en-US" sz="1800" dirty="0" smtClean="0">
                <a:solidFill>
                  <a:schemeClr val="tx1"/>
                </a:solidFill>
              </a:rPr>
              <a:t>JTAG</a:t>
            </a:r>
            <a:r>
              <a:rPr lang="fa-IR" sz="1800" dirty="0" smtClean="0">
                <a:solidFill>
                  <a:schemeClr val="tx1"/>
                </a:solidFill>
              </a:rPr>
              <a:t>(عیب یابی برنامه)</a:t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6- واحد </a:t>
            </a:r>
            <a:r>
              <a:rPr lang="en-US" sz="1800" dirty="0" smtClean="0">
                <a:solidFill>
                  <a:schemeClr val="tx1"/>
                </a:solidFill>
              </a:rPr>
              <a:t>A/D </a:t>
            </a:r>
            <a:r>
              <a:rPr lang="fa-IR" sz="1800" dirty="0">
                <a:solidFill>
                  <a:schemeClr val="tx1"/>
                </a:solidFill>
              </a:rPr>
              <a:t> (تمامی کمیت های فیزیکی ، آنالوگ هستند . کمیت های آنالوگ برای پردازش توسط میکروکنترلر ابتدا می بایست تبدیل به دیجیتال شوند</a:t>
            </a:r>
            <a:r>
              <a:rPr lang="fa-IR" sz="1800" dirty="0" smtClean="0">
                <a:solidFill>
                  <a:schemeClr val="tx1"/>
                </a:solidFill>
              </a:rPr>
              <a:t>)</a:t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/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7- واحد مقایسه کننده آنالوگ (جهت مقایسه دو موج آنالوگ)</a:t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/>
            </a:r>
            <a:br>
              <a:rPr lang="fa-IR" sz="1800" dirty="0" smtClean="0">
                <a:solidFill>
                  <a:schemeClr val="tx1"/>
                </a:solidFill>
              </a:rPr>
            </a:br>
            <a:r>
              <a:rPr lang="fa-IR" sz="1800" dirty="0" smtClean="0">
                <a:solidFill>
                  <a:schemeClr val="tx1"/>
                </a:solidFill>
              </a:rPr>
              <a:t>8- واحد ارتباط سریال (تبادل دیتا با محیط خارجی)</a:t>
            </a:r>
            <a:br>
              <a:rPr lang="fa-IR" sz="1800" dirty="0" smtClean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2729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92664"/>
      </p:ext>
    </p:extLst>
  </p:cSld>
  <p:clrMapOvr>
    <a:masterClrMapping/>
  </p:clrMapOvr>
  <p:transition spd="slow" advTm="6846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389" y="624110"/>
            <a:ext cx="9451223" cy="1280890"/>
          </a:xfrm>
        </p:spPr>
        <p:txBody>
          <a:bodyPr>
            <a:norm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fa-IR" sz="3200" dirty="0" smtClean="0">
                <a:solidFill>
                  <a:srgbClr val="FFC000"/>
                </a:solidFill>
              </a:rPr>
              <a:t> میکروکنترلر و نحوه ارتباط کلی با واحد ها</a:t>
            </a:r>
            <a:r>
              <a:rPr lang="en-US" sz="3200" dirty="0" smtClean="0">
                <a:solidFill>
                  <a:srgbClr val="FFC000"/>
                </a:solidFill>
              </a:rPr>
              <a:t/>
            </a:r>
            <a:br>
              <a:rPr lang="en-US" sz="3200" dirty="0" smtClean="0">
                <a:solidFill>
                  <a:srgbClr val="FFC000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972" y="1795037"/>
            <a:ext cx="5315692" cy="47345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244">
        <p:fade/>
      </p:transition>
    </mc:Choice>
    <mc:Fallback>
      <p:transition spd="med" advTm="35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702</TotalTime>
  <Words>63</Words>
  <Application>Microsoft Office PowerPoint</Application>
  <PresentationFormat>Widescreen</PresentationFormat>
  <Paragraphs>16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Tahoma</vt:lpstr>
      <vt:lpstr>Wingdings</vt:lpstr>
      <vt:lpstr>Wingdings 3</vt:lpstr>
      <vt:lpstr>Wisp</vt:lpstr>
      <vt:lpstr>دانشکده فنی الغدیر زنجان </vt:lpstr>
      <vt:lpstr>خلاصه مبحث جلسه دوم :  معرفی و ساختار میکروکنترلرهای AVR 1- مقدمه 2- معرفی میکروکنترلر AVR 3- تاریخچه 4- انواع میکروکنترلرهای AVR 5- معماری و ساختار میکروکنترلر AVR   </vt:lpstr>
      <vt:lpstr>مقدمه   با توجه به انواع مختلف میکروکنترلر بسته به نوع عملکرد یکی از آنها انتخاب می شود. 1- اگر سرعت پردازش بسیار بالا بدون هنگ کردن و قابلیت تغییر کل برنامه مد نظر باشد(مانند پروژه های نظامی)FPGA 2- اگر سرعت نسبتا بالا و قابلیت پشتیبانی از انواع ارتباطات جانبی مد نظر باشد(مانند پروژه های پردازش تصویر و تبلت و.. ) ARM 3- اگر در یک پروژه سرعت بالا مورد نظر نباشد و فقط درست و بدون نقص انجام شدن کار مورد نظر باشد (مانند پروژه های صنعتی )PIC 4- اگر در کاربردهایی معمولی و متوسط با قابلیت های متوسط مدنظر باشد( مانند پروژه های دانشگاهی ، منازل و ...)AVR </vt:lpstr>
      <vt:lpstr>معرفی میکروکنترلر AVR    1- این میکرو توسط شرکت ATMEL روانه بازار شده است.  2- میکرو 8 بیتی که قابلیت برنامه نویسی توسط کامپایلرهای زبان های برنامه نویسی سطح بالا  3- این میکروها از معماری RISC  برخوردارند.  4- با استفاده از معماری پیشرفته و دستورهای بهینه، حجم کد تولید شده را پایین و سرعت اجرای برنامه بالا می باشد.  5- یکی از مشخصات این نوع میکروکنترلر ها بهره گیری از تکنولوژی CMOS  و استفاده از حافظه های کم مصرف و غیر فرار FLASH و EEPROM می باشد.     </vt:lpstr>
      <vt:lpstr>تاریخچه و انواع میکروکنترلرهای AVR  میکروکنترلر AVR  در سال 1996 معرفی شد و معماری آن توسط دانشجویان دکتری دانشگاه نروژ طراحی و ساخته شد   1- سری ATtiny :میکروکنترلرهای کوچک ، کم مصرف و پرقدرت برای کاربردهای خاص می باشند که دارای حافظه Flash بین 0.5 تا 16 کیلوبایت هستند.   2- سری ATmega:این سری دارای امکانات وسیع و دستورالعمل های قوی می باشد که دارای حافظه Flash بین 4 تا 512 کیلو بایت هستند .  3- سری XMega :جدیدترین ، پرسرعت ترین و قوی ترین نوع هستند که امکانات بیشتری نیز دارند که دارای حافظه Flash  بین 16 تا 386 کیلو بایت هستند.    4- سری  AT90s   : نوع توسعه یافته میکروکنترلر ۸۰۵۱ هستند که امکانات کمتری داشته و کمتر کاربرد دارند : چرا که تقریبا منسوخ شده اند .  </vt:lpstr>
      <vt:lpstr>معماری و ساختار میکروکنترلر AVR   واحد پردازش مرکزی واحد حافظه برنامه واحد حافظه داده EEPROM واحد حافظه داده SRAM واحد ورودی و خروجی واحد کنترل کلاک ورودی واحد کنترل وقفه واحد تایمر- کانتر واحد مبدل A/D واحد مقایسه کننده آنالوگ واحد Watchdog واحد ارتباط سریال واحد برنامه ریزی و عیب یابی  </vt:lpstr>
      <vt:lpstr>واحد پردازشگر مرکزی  1- هسته مرکزی 2- انواع معماری پردازنده(RISC-CISC) 3- واحد محاسبه و منطق (Arithmetic Logic Unit)  4- مفهوم ثبات یا رجیستر 5- Instruction Detector  واحد رمز گشایی دستور  6- Program Counter  رجیستر شمارنده برنامه 7- نحوه عملکرد واحد CPU    ***بحث معماری حافظه در میکرو  1- حافظه داده SRAM 2- حافظه داده EEPROM 3- حافظه برنامه FLASH  </vt:lpstr>
      <vt:lpstr>معرفی بخش های مختلف داخلی میکرو  1- واحد ورودی و خروجی (این واحد وظیفه ارتباط میکرو با محیط پیرامون را به صورت موازی برقرار می کند)  2-واحدکنترل کلاک ورودی (این واحد وظیفه تامین کلاک میکرو را بر عهده دارد . منابع کلاک میکرو به دو دسته منابع کلاک خارجی و کلاک داخلی تقسیم می شود)  3- واحد تایمر - کانتر (از یک سخت افزار خاص بهره می برد، این سخت افزار خاص شامل چند رجیستر و چند شمارنده هستند که کارایی های متفاوتی دارند )  4- واحد تایمر Watchdog (وظیفه این واحد جهت جلوگیری از هنگ کردن میکرو می باشد)  5- واحد ارتباط JTAG(عیب یابی برنامه)  6- واحد A/D  (تمامی کمیت های فیزیکی ، آنالوگ هستند . کمیت های آنالوگ برای پردازش توسط میکروکنترلر ابتدا می بایست تبدیل به دیجیتال شوند)  7- واحد مقایسه کننده آنالوگ (جهت مقایسه دو موج آنالوگ)  8- واحد ارتباط سریال (تبادل دیتا با محیط خارجی) </vt:lpstr>
      <vt:lpstr> میکروکنترلر و نحوه ارتباط کلی با واحد ها </vt:lpstr>
      <vt:lpstr>مباحث کلی و مهم میکرو کنترلر    1- انواع زبان های برنامه نویسی میکرو AVR  2- پروگرم کردن میکروکنترلر</vt:lpstr>
      <vt:lpstr>سوال   1- با وجود مبدل آنالوگ به دیجیتال چرا واحد آنالوگ مطرح می باشد شرح دهید ؟   2- تفاوت معماری فون نیومن و هاروارد را بطور کامل تشریح کنید ؟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109</cp:revision>
  <dcterms:created xsi:type="dcterms:W3CDTF">2020-03-13T11:15:59Z</dcterms:created>
  <dcterms:modified xsi:type="dcterms:W3CDTF">2020-03-14T17:45:47Z</dcterms:modified>
</cp:coreProperties>
</file>