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0" r:id="rId4"/>
    <p:sldId id="261" r:id="rId5"/>
    <p:sldId id="262" r:id="rId6"/>
    <p:sldId id="263" r:id="rId7"/>
    <p:sldId id="264" r:id="rId8"/>
    <p:sldId id="265" r:id="rId9"/>
    <p:sldId id="259"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E932511-0E96-4EE7-8FD4-78A9465104F0}" type="datetimeFigureOut">
              <a:rPr lang="en-US" smtClean="0"/>
              <a:pPr/>
              <a:t>3/14/2020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DAB40B-14E8-4748-8667-AE0AA82DC18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932511-0E96-4EE7-8FD4-78A9465104F0}" type="datetimeFigureOut">
              <a:rPr lang="en-US" smtClean="0"/>
              <a:pPr/>
              <a:t>3/14/2020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DAB40B-14E8-4748-8667-AE0AA82DC18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932511-0E96-4EE7-8FD4-78A9465104F0}" type="datetimeFigureOut">
              <a:rPr lang="en-US" smtClean="0"/>
              <a:pPr/>
              <a:t>3/14/2020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DAB40B-14E8-4748-8667-AE0AA82DC18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932511-0E96-4EE7-8FD4-78A9465104F0}" type="datetimeFigureOut">
              <a:rPr lang="en-US" smtClean="0"/>
              <a:pPr/>
              <a:t>3/14/2020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DAB40B-14E8-4748-8667-AE0AA82DC18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932511-0E96-4EE7-8FD4-78A9465104F0}" type="datetimeFigureOut">
              <a:rPr lang="en-US" smtClean="0"/>
              <a:pPr/>
              <a:t>3/14/2020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DAB40B-14E8-4748-8667-AE0AA82DC18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932511-0E96-4EE7-8FD4-78A9465104F0}" type="datetimeFigureOut">
              <a:rPr lang="en-US" smtClean="0"/>
              <a:pPr/>
              <a:t>3/14/2020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DAB40B-14E8-4748-8667-AE0AA82DC18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E932511-0E96-4EE7-8FD4-78A9465104F0}" type="datetimeFigureOut">
              <a:rPr lang="en-US" smtClean="0"/>
              <a:pPr/>
              <a:t>3/14/2020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DAB40B-14E8-4748-8667-AE0AA82DC18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932511-0E96-4EE7-8FD4-78A9465104F0}" type="datetimeFigureOut">
              <a:rPr lang="en-US" smtClean="0"/>
              <a:pPr/>
              <a:t>3/14/2020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DAB40B-14E8-4748-8667-AE0AA82DC18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932511-0E96-4EE7-8FD4-78A9465104F0}" type="datetimeFigureOut">
              <a:rPr lang="en-US" smtClean="0"/>
              <a:pPr/>
              <a:t>3/14/2020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DAB40B-14E8-4748-8667-AE0AA82DC18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932511-0E96-4EE7-8FD4-78A9465104F0}" type="datetimeFigureOut">
              <a:rPr lang="en-US" smtClean="0"/>
              <a:pPr/>
              <a:t>3/14/2020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DAB40B-14E8-4748-8667-AE0AA82DC18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932511-0E96-4EE7-8FD4-78A9465104F0}" type="datetimeFigureOut">
              <a:rPr lang="en-US" smtClean="0"/>
              <a:pPr/>
              <a:t>3/14/2020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DAB40B-14E8-4748-8667-AE0AA82DC18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932511-0E96-4EE7-8FD4-78A9465104F0}" type="datetimeFigureOut">
              <a:rPr lang="en-US" smtClean="0"/>
              <a:pPr/>
              <a:t>3/14/2020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AB40B-14E8-4748-8667-AE0AA82DC18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2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 Id="rId9" Type="http://schemas.openxmlformats.org/officeDocument/2006/relationships/image" Target="../media/image5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25392" rIns="91440" bIns="0" numCol="1" anchor="ctr" anchorCtr="0" compatLnSpc="1">
            <a:prstTxWarp prst="textNoShape">
              <a:avLst/>
            </a:prstTxWarp>
            <a:spAutoFit/>
          </a:bodyPr>
          <a:lstStyle/>
          <a:p>
            <a:endParaRPr lang="en-US"/>
          </a:p>
        </p:txBody>
      </p:sp>
      <p:sp>
        <p:nvSpPr>
          <p:cNvPr id="4" name="Rectangle 9"/>
          <p:cNvSpPr>
            <a:spLocks noChangeArrowheads="1"/>
          </p:cNvSpPr>
          <p:nvPr/>
        </p:nvSpPr>
        <p:spPr bwMode="auto">
          <a:xfrm>
            <a:off x="0" y="10601325"/>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smtClean="0">
              <a:ln>
                <a:noFill/>
              </a:ln>
              <a:solidFill>
                <a:srgbClr val="1F4D78"/>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5" name="Picture 2" descr="C:\Users\sina\Desktop\37351081517069117923.gif"/>
          <p:cNvPicPr>
            <a:picLocks noChangeAspect="1" noChangeArrowheads="1" noCrop="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99592" y="1484784"/>
            <a:ext cx="7200800" cy="416961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0" indent="0" algn="r">
              <a:buNone/>
            </a:pPr>
            <a:endParaRPr lang="fa-IR" sz="2200" dirty="0" smtClean="0">
              <a:latin typeface="Segoe UI Semilight" panose="020B0402040204020203" pitchFamily="34" charset="0"/>
              <a:ea typeface="Tahoma" panose="020B0604030504040204" pitchFamily="34" charset="0"/>
              <a:cs typeface="Segoe UI Semilight" panose="020B0402040204020203" pitchFamily="34" charset="0"/>
            </a:endParaRPr>
          </a:p>
          <a:p>
            <a:pPr marL="0" indent="0" algn="r">
              <a:buNone/>
            </a:pPr>
            <a:r>
              <a:rPr lang="ar-SA" sz="2200" dirty="0" smtClean="0">
                <a:latin typeface="Segoe UI Semilight" panose="020B0402040204020203" pitchFamily="34" charset="0"/>
                <a:ea typeface="Tahoma" panose="020B0604030504040204" pitchFamily="34" charset="0"/>
                <a:cs typeface="Segoe UI Semilight" panose="020B0402040204020203" pitchFamily="34" charset="0"/>
              </a:rPr>
              <a:t>مشکلاتی از این قبیل موجب شد بشر در صدد یافتن راه حلی باشد که با استفاده از آن بتواند معاملاتش را راحت تر انجام دهد. سرانجام انسان ها دریافتند که این مشکل را با کالایی با دوام و غیرفاسدشدنی، قابل تقسیم به تکه های کوچک، و پرطرفدار می توانند حل کنند.</a:t>
            </a:r>
            <a:endParaRPr lang="en-US" sz="2200" dirty="0" smtClean="0">
              <a:latin typeface="Segoe UI Semilight" panose="020B0402040204020203" pitchFamily="34" charset="0"/>
              <a:ea typeface="Tahoma" panose="020B0604030504040204" pitchFamily="34" charset="0"/>
              <a:cs typeface="Segoe UI Semilight" panose="020B0402040204020203" pitchFamily="34" charset="0"/>
            </a:endParaRPr>
          </a:p>
          <a:p>
            <a:pPr marL="0" indent="0" algn="r">
              <a:buNone/>
            </a:pPr>
            <a:endParaRPr lang="fa-IR" sz="2200" dirty="0" smtClean="0">
              <a:latin typeface="Segoe UI Semilight" panose="020B0402040204020203" pitchFamily="34" charset="0"/>
              <a:ea typeface="Tahoma" panose="020B0604030504040204" pitchFamily="34" charset="0"/>
              <a:cs typeface="Segoe UI Semilight" panose="020B0402040204020203" pitchFamily="34" charset="0"/>
            </a:endParaRPr>
          </a:p>
          <a:p>
            <a:pPr marL="0" indent="0" algn="r">
              <a:buNone/>
            </a:pPr>
            <a:r>
              <a:rPr lang="ar-SA" sz="2200" dirty="0" smtClean="0">
                <a:latin typeface="Segoe UI Semilight" panose="020B0402040204020203" pitchFamily="34" charset="0"/>
                <a:ea typeface="Tahoma" panose="020B0604030504040204" pitchFamily="34" charset="0"/>
                <a:cs typeface="Segoe UI Semilight" panose="020B0402040204020203" pitchFamily="34" charset="0"/>
              </a:rPr>
              <a:t>البته </a:t>
            </a:r>
            <a:r>
              <a:rPr lang="ar-SA" sz="2200" dirty="0">
                <a:latin typeface="Segoe UI Semilight" panose="020B0402040204020203" pitchFamily="34" charset="0"/>
                <a:ea typeface="Tahoma" panose="020B0604030504040204" pitchFamily="34" charset="0"/>
                <a:cs typeface="Segoe UI Semilight" panose="020B0402040204020203" pitchFamily="34" charset="0"/>
              </a:rPr>
              <a:t>درهر منطقه کالایی خاص پرطرفدار بود؛ مثلاً در ایران غلات، در هندوستان صدف، در تبت چای و در روسیه پوست سمور خواهان بیشتری داشت. ساکنان این مناطق حاضر بودند کالاهای اضافی خود را با این کالاها معاوضه کنند؛ زیرا اطمینان داشتند که با دادن این کالاها می توانند کالاهای موردنیاز خود را دریافت کنند؛ بدین ترتیب، این نوع کالاها به عنوان اولین پول مورد استفاده قرار گرفت. </a:t>
            </a:r>
            <a:endParaRPr lang="fa-IR" sz="2200" dirty="0">
              <a:latin typeface="Segoe UI Semilight" panose="020B0402040204020203" pitchFamily="34" charset="0"/>
              <a:ea typeface="Tahoma" panose="020B0604030504040204" pitchFamily="34" charset="0"/>
              <a:cs typeface="Segoe UI Semilight" panose="020B0402040204020203" pitchFamily="34" charset="0"/>
            </a:endParaRPr>
          </a:p>
          <a:p>
            <a:pPr marL="0" indent="0" algn="r">
              <a:buNone/>
            </a:pPr>
            <a:endParaRPr lang="en-US" dirty="0"/>
          </a:p>
          <a:p>
            <a:pPr marL="0" indent="0" algn="r">
              <a:buNone/>
            </a:pPr>
            <a:endParaRPr lang="en-US"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a:p>
            <a:pPr marL="0" indent="0" algn="r">
              <a:buNone/>
            </a:pPr>
            <a:endParaRPr lang="en-US" sz="2200" dirty="0">
              <a:latin typeface="+mj-lt"/>
              <a:ea typeface="+mj-ea"/>
              <a:cs typeface="+mj-cs"/>
            </a:endParaRPr>
          </a:p>
        </p:txBody>
      </p:sp>
      <p:pic>
        <p:nvPicPr>
          <p:cNvPr id="6" name="Picture 5"/>
          <p:cNvPicPr>
            <a:picLocks noChangeAspect="1"/>
          </p:cNvPicPr>
          <p:nvPr/>
        </p:nvPicPr>
        <p:blipFill>
          <a:blip r:embed="rId2" cstate="print"/>
          <a:stretch>
            <a:fillRect/>
          </a:stretch>
        </p:blipFill>
        <p:spPr>
          <a:xfrm>
            <a:off x="837010" y="3289300"/>
            <a:ext cx="3055452" cy="3333750"/>
          </a:xfrm>
          <a:prstGeom prst="rect">
            <a:avLst/>
          </a:prstGeom>
        </p:spPr>
      </p:pic>
      <p:pic>
        <p:nvPicPr>
          <p:cNvPr id="7" name="Picture 6"/>
          <p:cNvPicPr>
            <a:picLocks noChangeAspect="1"/>
          </p:cNvPicPr>
          <p:nvPr/>
        </p:nvPicPr>
        <p:blipFill>
          <a:blip r:embed="rId3" cstate="print"/>
          <a:stretch>
            <a:fillRect/>
          </a:stretch>
        </p:blipFill>
        <p:spPr>
          <a:xfrm>
            <a:off x="4729472" y="3194050"/>
            <a:ext cx="3379869" cy="3429000"/>
          </a:xfrm>
          <a:prstGeom prst="rect">
            <a:avLst/>
          </a:prstGeom>
        </p:spPr>
      </p:pic>
    </p:spTree>
    <p:extLst>
      <p:ext uri="{BB962C8B-B14F-4D97-AF65-F5344CB8AC3E}">
        <p14:creationId xmlns:p14="http://schemas.microsoft.com/office/powerpoint/2010/main" xmlns="" val="272430916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marL="0" indent="0" algn="r">
              <a:buNone/>
            </a:pPr>
            <a:endParaRPr lang="fa-IR" dirty="0" smtClean="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a:p>
            <a:pPr marL="0" indent="0" algn="r">
              <a:buNone/>
            </a:pPr>
            <a:r>
              <a:rPr lang="ar-SA" dirty="0">
                <a:solidFill>
                  <a:srgbClr val="D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پول فلزی</a:t>
            </a:r>
            <a:endParaRPr lang="fa-IR" dirty="0">
              <a:solidFill>
                <a:srgbClr val="D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a:p>
            <a:pPr marL="0" indent="0" algn="r" rtl="1">
              <a:buNone/>
            </a:pPr>
            <a:r>
              <a:rPr lang="ar-SA" b="1" dirty="0"/>
              <a:t>معايب و دشواريهاي مبادلات پاياپاي</a:t>
            </a:r>
            <a:endParaRPr lang="fa-IR" b="1" dirty="0"/>
          </a:p>
          <a:p>
            <a:pPr marL="0" indent="0" algn="r">
              <a:buNone/>
            </a:pPr>
            <a:endParaRPr lang="fa-IR" sz="2200" dirty="0" smtClean="0">
              <a:latin typeface="Segoe UI Semilight" panose="020B0402040204020203" pitchFamily="34" charset="0"/>
              <a:ea typeface="Tahoma" panose="020B0604030504040204" pitchFamily="34" charset="0"/>
              <a:cs typeface="Segoe UI Semilight" panose="020B0402040204020203" pitchFamily="34" charset="0"/>
            </a:endParaRPr>
          </a:p>
          <a:p>
            <a:pPr marL="0" indent="0" algn="r">
              <a:lnSpc>
                <a:spcPct val="100000"/>
              </a:lnSpc>
              <a:buNone/>
            </a:pPr>
            <a:r>
              <a:rPr lang="fa-IR" sz="2200" dirty="0" smtClean="0">
                <a:latin typeface="Segoe UI Semilight" panose="020B0402040204020203" pitchFamily="34" charset="0"/>
                <a:ea typeface="Tahoma" panose="020B0604030504040204" pitchFamily="34" charset="0"/>
                <a:cs typeface="Segoe UI Semilight" panose="020B0402040204020203" pitchFamily="34" charset="0"/>
              </a:rPr>
              <a:t>۱</a:t>
            </a:r>
            <a:r>
              <a:rPr lang="ar-SA" sz="2200" dirty="0" smtClean="0">
                <a:latin typeface="Segoe UI Semilight" panose="020B0402040204020203" pitchFamily="34" charset="0"/>
                <a:ea typeface="Tahoma" panose="020B0604030504040204" pitchFamily="34" charset="0"/>
                <a:cs typeface="Segoe UI Semilight" panose="020B0402040204020203" pitchFamily="34" charset="0"/>
              </a:rPr>
              <a:t>)  </a:t>
            </a:r>
            <a:r>
              <a:rPr lang="ar-SA" sz="2200" dirty="0">
                <a:latin typeface="Segoe UI Semilight" panose="020B0402040204020203" pitchFamily="34" charset="0"/>
                <a:ea typeface="Tahoma" panose="020B0604030504040204" pitchFamily="34" charset="0"/>
                <a:cs typeface="Segoe UI Semilight" panose="020B0402040204020203" pitchFamily="34" charset="0"/>
              </a:rPr>
              <a:t>نياز متقابل موجب مي شود ارائه كننده يك كالا بايستي فردي را بيابد كه اولاً به كالاي او نياز داشته باشد و ثانياً كالاي مورد احتياج او را نيز عرضه كند كه بروز اين وضعيت بسيار دشوار است .</a:t>
            </a:r>
            <a:endParaRPr lang="en-US" sz="2200" dirty="0">
              <a:latin typeface="Segoe UI Semilight" panose="020B0402040204020203" pitchFamily="34" charset="0"/>
              <a:ea typeface="Tahoma" panose="020B0604030504040204" pitchFamily="34" charset="0"/>
              <a:cs typeface="Segoe UI Semilight" panose="020B0402040204020203" pitchFamily="34" charset="0"/>
            </a:endParaRPr>
          </a:p>
          <a:p>
            <a:pPr marL="0" indent="0" algn="r">
              <a:lnSpc>
                <a:spcPct val="100000"/>
              </a:lnSpc>
              <a:buNone/>
            </a:pPr>
            <a:r>
              <a:rPr lang="fa-IR" sz="2200" dirty="0">
                <a:latin typeface="Segoe UI Semilight" panose="020B0402040204020203" pitchFamily="34" charset="0"/>
                <a:ea typeface="Tahoma" panose="020B0604030504040204" pitchFamily="34" charset="0"/>
                <a:cs typeface="Segoe UI Semilight" panose="020B0402040204020203" pitchFamily="34" charset="0"/>
              </a:rPr>
              <a:t>۲</a:t>
            </a:r>
            <a:r>
              <a:rPr lang="ar-SA" sz="2200" dirty="0">
                <a:latin typeface="Segoe UI Semilight" panose="020B0402040204020203" pitchFamily="34" charset="0"/>
                <a:ea typeface="Tahoma" panose="020B0604030504040204" pitchFamily="34" charset="0"/>
                <a:cs typeface="Segoe UI Semilight" panose="020B0402040204020203" pitchFamily="34" charset="0"/>
              </a:rPr>
              <a:t>) تعدد مبادلات غير لازم موجب مي گرديد جهت رسيدن به كالاي مورد نظر اقدام به مبادلات متعدد نمايد .</a:t>
            </a:r>
            <a:endParaRPr lang="en-US" sz="2200" dirty="0">
              <a:latin typeface="Segoe UI Semilight" panose="020B0402040204020203" pitchFamily="34" charset="0"/>
              <a:ea typeface="Tahoma" panose="020B0604030504040204" pitchFamily="34" charset="0"/>
              <a:cs typeface="Segoe UI Semilight" panose="020B0402040204020203" pitchFamily="34" charset="0"/>
            </a:endParaRPr>
          </a:p>
          <a:p>
            <a:pPr marL="0" indent="0" algn="r">
              <a:lnSpc>
                <a:spcPct val="100000"/>
              </a:lnSpc>
              <a:buNone/>
            </a:pPr>
            <a:r>
              <a:rPr lang="fa-IR" sz="2200" dirty="0">
                <a:latin typeface="Segoe UI Semilight" panose="020B0402040204020203" pitchFamily="34" charset="0"/>
                <a:ea typeface="Tahoma" panose="020B0604030504040204" pitchFamily="34" charset="0"/>
                <a:cs typeface="Segoe UI Semilight" panose="020B0402040204020203" pitchFamily="34" charset="0"/>
              </a:rPr>
              <a:t>۳)</a:t>
            </a:r>
            <a:r>
              <a:rPr lang="ar-SA" sz="2200" dirty="0">
                <a:latin typeface="Segoe UI Semilight" panose="020B0402040204020203" pitchFamily="34" charset="0"/>
                <a:ea typeface="Tahoma" panose="020B0604030504040204" pitchFamily="34" charset="0"/>
                <a:cs typeface="Segoe UI Semilight" panose="020B0402040204020203" pitchFamily="34" charset="0"/>
              </a:rPr>
              <a:t>  حمل و نقل كالاها بدليل پيشرفته نبودن وسائط به دشواري صورت مي گرفت لذا مبادلات از حيث جغرافيايي در سطح محدودي باقي مي ماند</a:t>
            </a:r>
            <a:r>
              <a:rPr lang="fa-IR" sz="2200" dirty="0">
                <a:latin typeface="Segoe UI Semilight" panose="020B0402040204020203" pitchFamily="34" charset="0"/>
                <a:ea typeface="Tahoma" panose="020B0604030504040204" pitchFamily="34" charset="0"/>
                <a:cs typeface="Segoe UI Semilight" panose="020B0402040204020203" pitchFamily="34" charset="0"/>
              </a:rPr>
              <a:t> .</a:t>
            </a:r>
            <a:endParaRPr lang="en-US" sz="2200" dirty="0">
              <a:latin typeface="Segoe UI Semilight" panose="020B0402040204020203" pitchFamily="34" charset="0"/>
              <a:ea typeface="Tahoma" panose="020B0604030504040204" pitchFamily="34" charset="0"/>
              <a:cs typeface="Segoe UI Semilight" panose="020B0402040204020203" pitchFamily="34" charset="0"/>
            </a:endParaRPr>
          </a:p>
          <a:p>
            <a:pPr marL="0" indent="0" algn="r">
              <a:lnSpc>
                <a:spcPct val="100000"/>
              </a:lnSpc>
              <a:buNone/>
            </a:pPr>
            <a:r>
              <a:rPr lang="fa-IR" sz="2200" dirty="0">
                <a:latin typeface="Segoe UI Semilight" panose="020B0402040204020203" pitchFamily="34" charset="0"/>
                <a:ea typeface="Tahoma" panose="020B0604030504040204" pitchFamily="34" charset="0"/>
                <a:cs typeface="Segoe UI Semilight" panose="020B0402040204020203" pitchFamily="34" charset="0"/>
              </a:rPr>
              <a:t>۴) </a:t>
            </a:r>
            <a:r>
              <a:rPr lang="ar-SA" sz="2200" dirty="0">
                <a:latin typeface="Segoe UI Semilight" panose="020B0402040204020203" pitchFamily="34" charset="0"/>
                <a:ea typeface="Tahoma" panose="020B0604030504040204" pitchFamily="34" charset="0"/>
                <a:cs typeface="Segoe UI Semilight" panose="020B0402040204020203" pitchFamily="34" charset="0"/>
              </a:rPr>
              <a:t>غير قابل تقسيم بودن برخي كالاها : مثلاً اگر يك رأس گاو معادل صد كيلوگرم برنج ارزش داشته باشد ، حال اگر شخصي به 50 كيلوگرم برنج نياز داشته باشد نصف كردن گاو دشوار خواهد بود .</a:t>
            </a:r>
            <a:endParaRPr lang="en-US" sz="2200" dirty="0">
              <a:latin typeface="Segoe UI Semilight" panose="020B0402040204020203" pitchFamily="34" charset="0"/>
              <a:ea typeface="Tahoma" panose="020B0604030504040204" pitchFamily="34" charset="0"/>
              <a:cs typeface="Segoe UI Semilight" panose="020B0402040204020203" pitchFamily="34" charset="0"/>
            </a:endParaRPr>
          </a:p>
          <a:p>
            <a:pPr marL="0" indent="0" algn="r">
              <a:lnSpc>
                <a:spcPct val="100000"/>
              </a:lnSpc>
              <a:buNone/>
            </a:pPr>
            <a:r>
              <a:rPr lang="fa-IR" sz="2200" dirty="0">
                <a:latin typeface="Segoe UI Semilight" panose="020B0402040204020203" pitchFamily="34" charset="0"/>
                <a:ea typeface="Tahoma" panose="020B0604030504040204" pitchFamily="34" charset="0"/>
                <a:cs typeface="Segoe UI Semilight" panose="020B0402040204020203" pitchFamily="34" charset="0"/>
              </a:rPr>
              <a:t>۵)  </a:t>
            </a:r>
            <a:r>
              <a:rPr lang="ar-SA" sz="2200" dirty="0">
                <a:latin typeface="Segoe UI Semilight" panose="020B0402040204020203" pitchFamily="34" charset="0"/>
                <a:ea typeface="Tahoma" panose="020B0604030504040204" pitchFamily="34" charset="0"/>
                <a:cs typeface="Segoe UI Semilight" panose="020B0402040204020203" pitchFamily="34" charset="0"/>
              </a:rPr>
              <a:t>دشواري مبادله برخي خدمات نيز يكي ديگر از مشكلات بود بطوريكه مثلاً يك معلم بدشواري مي توانست خدمت خود را با كالاهاي مورد نياز خود مبادله نمايد .</a:t>
            </a:r>
            <a:endParaRPr lang="en-US" sz="2200" dirty="0">
              <a:latin typeface="Segoe UI Semilight" panose="020B0402040204020203" pitchFamily="34" charset="0"/>
              <a:ea typeface="Tahoma" panose="020B0604030504040204" pitchFamily="34" charset="0"/>
              <a:cs typeface="Segoe UI Semilight" panose="020B0402040204020203" pitchFamily="34" charset="0"/>
            </a:endParaRPr>
          </a:p>
          <a:p>
            <a:pPr marL="0" indent="0" algn="r">
              <a:lnSpc>
                <a:spcPct val="100000"/>
              </a:lnSpc>
              <a:buNone/>
            </a:pPr>
            <a:r>
              <a:rPr lang="ar-SA" sz="2200" dirty="0">
                <a:latin typeface="Segoe UI Semilight" panose="020B0402040204020203" pitchFamily="34" charset="0"/>
                <a:ea typeface="Tahoma" panose="020B0604030504040204" pitchFamily="34" charset="0"/>
                <a:cs typeface="Segoe UI Semilight" panose="020B0402040204020203" pitchFamily="34" charset="0"/>
              </a:rPr>
              <a:t>۶) فسادپذيري برخي كالاها ي مورد نياز ، مانند گندم ، برنج  و احشام  را به طولاني مدت  نمي توان ذخيره كرد. </a:t>
            </a:r>
            <a:endParaRPr lang="en-US" sz="2200" dirty="0">
              <a:latin typeface="Segoe UI Semilight" panose="020B0402040204020203" pitchFamily="34" charset="0"/>
              <a:ea typeface="Tahoma" panose="020B0604030504040204" pitchFamily="34" charset="0"/>
              <a:cs typeface="Segoe UI Semilight" panose="020B0402040204020203" pitchFamily="34" charset="0"/>
            </a:endParaRPr>
          </a:p>
          <a:p>
            <a:pPr marL="0" indent="0" algn="r">
              <a:buNone/>
            </a:pPr>
            <a:endParaRPr lang="fa-IR" dirty="0" smtClean="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a:p>
            <a:pPr marL="0" indent="0" algn="r">
              <a:buNone/>
            </a:pPr>
            <a:endParaRPr lang="en-US" dirty="0"/>
          </a:p>
        </p:txBody>
      </p:sp>
    </p:spTree>
    <p:extLst>
      <p:ext uri="{BB962C8B-B14F-4D97-AF65-F5344CB8AC3E}">
        <p14:creationId xmlns:p14="http://schemas.microsoft.com/office/powerpoint/2010/main" xmlns="" val="1961305223"/>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marL="0" indent="0" algn="r" rtl="1">
              <a:lnSpc>
                <a:spcPct val="100000"/>
              </a:lnSpc>
              <a:buNone/>
            </a:pPr>
            <a:r>
              <a:rPr lang="fa-IR" sz="2200" dirty="0">
                <a:latin typeface="Segoe UI Semilight" panose="020B0402040204020203" pitchFamily="34" charset="0"/>
                <a:ea typeface="Tahoma" panose="020B0604030504040204" pitchFamily="34" charset="0"/>
                <a:cs typeface="Segoe UI Semilight" panose="020B0402040204020203" pitchFamily="34" charset="0"/>
              </a:rPr>
              <a:t>۷) </a:t>
            </a:r>
            <a:r>
              <a:rPr lang="ar-SA" sz="2200" dirty="0">
                <a:latin typeface="Segoe UI Semilight" panose="020B0402040204020203" pitchFamily="34" charset="0"/>
                <a:ea typeface="Tahoma" panose="020B0604030504040204" pitchFamily="34" charset="0"/>
                <a:cs typeface="Segoe UI Semilight" panose="020B0402040204020203" pitchFamily="34" charset="0"/>
              </a:rPr>
              <a:t>محدوديت در تقسيم كار و تخصيص كار . در اين زمان هر كس مجبور بود تمام كالاهاي مصرفي خود را توليد كند. در نتيجه هيچ كس نمي توانست در زمينه توليد كالاي خاصي متخصص شود و بتواند توليد خود را افزايش دهد.</a:t>
            </a:r>
            <a:endParaRPr lang="en-US" sz="2200" dirty="0">
              <a:latin typeface="Segoe UI Semilight" panose="020B0402040204020203" pitchFamily="34" charset="0"/>
              <a:ea typeface="Tahoma" panose="020B0604030504040204" pitchFamily="34" charset="0"/>
              <a:cs typeface="Segoe UI Semilight" panose="020B0402040204020203" pitchFamily="34" charset="0"/>
            </a:endParaRPr>
          </a:p>
          <a:p>
            <a:pPr marL="0" indent="0" algn="r">
              <a:lnSpc>
                <a:spcPct val="100000"/>
              </a:lnSpc>
              <a:buNone/>
            </a:pPr>
            <a:r>
              <a:rPr lang="ar-SA" sz="2200" dirty="0">
                <a:latin typeface="Segoe UI Semilight" panose="020B0402040204020203" pitchFamily="34" charset="0"/>
                <a:ea typeface="Tahoma" panose="020B0604030504040204" pitchFamily="34" charset="0"/>
                <a:cs typeface="Segoe UI Semilight" panose="020B0402040204020203" pitchFamily="34" charset="0"/>
              </a:rPr>
              <a:t>۸) محدوديت توليد و بازار. بازار به مكاني گفته مي شد كه هركسي كه كالايي داشت به آنجا مراجعه مي كرد. كالاي خود را ارائه و سپس مايحتارج خود را دريافت مي كرد.</a:t>
            </a:r>
            <a:endParaRPr lang="en-US" sz="2200" dirty="0">
              <a:latin typeface="Segoe UI Semilight" panose="020B0402040204020203" pitchFamily="34" charset="0"/>
              <a:ea typeface="Tahoma" panose="020B0604030504040204" pitchFamily="34" charset="0"/>
              <a:cs typeface="Segoe UI Semilight" panose="020B0402040204020203" pitchFamily="34" charset="0"/>
            </a:endParaRPr>
          </a:p>
          <a:p>
            <a:pPr marL="0" indent="0" algn="r" rtl="1">
              <a:lnSpc>
                <a:spcPct val="100000"/>
              </a:lnSpc>
              <a:buNone/>
            </a:pPr>
            <a:r>
              <a:rPr lang="fa-IR" sz="2200" dirty="0">
                <a:latin typeface="Segoe UI Semilight" panose="020B0402040204020203" pitchFamily="34" charset="0"/>
                <a:ea typeface="Tahoma" panose="020B0604030504040204" pitchFamily="34" charset="0"/>
                <a:cs typeface="Segoe UI Semilight" panose="020B0402040204020203" pitchFamily="34" charset="0"/>
              </a:rPr>
              <a:t>۹) </a:t>
            </a:r>
            <a:r>
              <a:rPr lang="ar-SA" sz="2200" dirty="0">
                <a:latin typeface="Segoe UI Semilight" panose="020B0402040204020203" pitchFamily="34" charset="0"/>
                <a:ea typeface="Tahoma" panose="020B0604030504040204" pitchFamily="34" charset="0"/>
                <a:cs typeface="Segoe UI Semilight" panose="020B0402040204020203" pitchFamily="34" charset="0"/>
              </a:rPr>
              <a:t>محدوديت در مبادله نسيه. در اين بازار مبادله نسيه ديگر موضوعيت نداشت.</a:t>
            </a:r>
            <a:endParaRPr lang="en-US" sz="2200" dirty="0">
              <a:latin typeface="Segoe UI Semilight" panose="020B0402040204020203" pitchFamily="34" charset="0"/>
              <a:ea typeface="Tahoma" panose="020B0604030504040204" pitchFamily="34" charset="0"/>
              <a:cs typeface="Segoe UI Semilight" panose="020B0402040204020203" pitchFamily="34" charset="0"/>
            </a:endParaRPr>
          </a:p>
          <a:p>
            <a:pPr marL="0" indent="0" algn="r" rtl="1">
              <a:lnSpc>
                <a:spcPct val="100000"/>
              </a:lnSpc>
              <a:buNone/>
            </a:pPr>
            <a:r>
              <a:rPr lang="ar-SA" sz="2200" dirty="0">
                <a:latin typeface="Segoe UI Semilight" panose="020B0402040204020203" pitchFamily="34" charset="0"/>
                <a:ea typeface="Tahoma" panose="020B0604030504040204" pitchFamily="34" charset="0"/>
                <a:cs typeface="Segoe UI Semilight" panose="020B0402040204020203" pitchFamily="34" charset="0"/>
              </a:rPr>
              <a:t>۱۰) </a:t>
            </a:r>
            <a:r>
              <a:rPr lang="fa-IR" sz="2200" dirty="0">
                <a:latin typeface="Segoe UI Semilight" panose="020B0402040204020203" pitchFamily="34" charset="0"/>
                <a:ea typeface="Tahoma" panose="020B0604030504040204" pitchFamily="34" charset="0"/>
                <a:cs typeface="Segoe UI Semilight" panose="020B0402040204020203" pitchFamily="34" charset="0"/>
              </a:rPr>
              <a:t>از سوی دیگر تأمین جا برای محافظت از این کالاها، هزینهٔ نگهداری آنها را افزایش می داد و زیان دیدگی تولیدکنندگان را به همراه داشت</a:t>
            </a:r>
            <a:endParaRPr lang="en-US" sz="2200" dirty="0">
              <a:latin typeface="Segoe UI Semilight" panose="020B0402040204020203" pitchFamily="34" charset="0"/>
              <a:ea typeface="Tahoma" panose="020B0604030504040204" pitchFamily="34" charset="0"/>
              <a:cs typeface="Segoe UI Semilight" panose="020B0402040204020203" pitchFamily="34" charset="0"/>
            </a:endParaRPr>
          </a:p>
          <a:p>
            <a:pPr marL="0" indent="0" algn="r" rtl="1">
              <a:lnSpc>
                <a:spcPct val="100000"/>
              </a:lnSpc>
              <a:buNone/>
            </a:pPr>
            <a:r>
              <a:rPr lang="fa-IR" sz="2200" dirty="0">
                <a:latin typeface="Segoe UI Semilight" panose="020B0402040204020203" pitchFamily="34" charset="0"/>
                <a:ea typeface="Tahoma" panose="020B0604030504040204" pitchFamily="34" charset="0"/>
                <a:cs typeface="Segoe UI Semilight" panose="020B0402040204020203" pitchFamily="34" charset="0"/>
              </a:rPr>
              <a:t>۱۱) کالاهایی که به عنوان وسیلهٔ مبادله مورد استفاده قرار می گرفت ،در صورتی که مدت زیادی بدون مصرف می ماند، فاسد و غیرقابل استفاده می شد. همچنین به دلیل حجم زیاد، فضای زیادی را اشغال می کرد .</a:t>
            </a:r>
            <a:endParaRPr lang="en-US" sz="2200" dirty="0">
              <a:latin typeface="Segoe UI Semilight" panose="020B0402040204020203" pitchFamily="34" charset="0"/>
              <a:ea typeface="Tahoma" panose="020B0604030504040204" pitchFamily="34" charset="0"/>
              <a:cs typeface="Segoe UI Semilight" panose="020B0402040204020203" pitchFamily="34" charset="0"/>
            </a:endParaRPr>
          </a:p>
          <a:p>
            <a:pPr marL="0" indent="0" algn="r">
              <a:buNone/>
            </a:pPr>
            <a:endParaRPr lang="fa-IR" sz="2200" dirty="0" smtClean="0">
              <a:latin typeface="Segoe UI Semilight" panose="020B0402040204020203" pitchFamily="34" charset="0"/>
              <a:ea typeface="Tahoma" panose="020B0604030504040204" pitchFamily="34" charset="0"/>
              <a:cs typeface="Segoe UI Semilight" panose="020B0402040204020203" pitchFamily="34" charset="0"/>
            </a:endParaRPr>
          </a:p>
          <a:p>
            <a:pPr marL="0" indent="0" algn="r">
              <a:lnSpc>
                <a:spcPct val="100000"/>
              </a:lnSpc>
              <a:buNone/>
            </a:pPr>
            <a:r>
              <a:rPr lang="ar-SA" sz="2200" dirty="0" smtClean="0">
                <a:latin typeface="Segoe UI Semilight" panose="020B0402040204020203" pitchFamily="34" charset="0"/>
                <a:ea typeface="Tahoma" panose="020B0604030504040204" pitchFamily="34" charset="0"/>
                <a:cs typeface="Segoe UI Semilight" panose="020B0402040204020203" pitchFamily="34" charset="0"/>
              </a:rPr>
              <a:t>بدین </a:t>
            </a:r>
            <a:r>
              <a:rPr lang="ar-SA" sz="2200" dirty="0">
                <a:latin typeface="Segoe UI Semilight" panose="020B0402040204020203" pitchFamily="34" charset="0"/>
                <a:ea typeface="Tahoma" panose="020B0604030504040204" pitchFamily="34" charset="0"/>
                <a:cs typeface="Segoe UI Semilight" panose="020B0402040204020203" pitchFamily="34" charset="0"/>
              </a:rPr>
              <a:t>ترتیب، بشر دریافت که این کالاها وسیلهٔ مناسبی برای معامله نیست و به جای آنها می توان از برخی فلزات مانند طلا و نقره استفاده کرد که نه تنها فسادناپذیر است بلکه حجم کمی دارد و حمل و نقل آنها بسیار آسان است؛ به همین سبب، انسان با به کارگیری پول فلزی از مشکلات ناشی از به کارگیری کالاها در مبادلات رهایی یافت. این انتخاب موجب گسترش تجارت در داخل کشورها و بین ملت ها شد و فعالیت هایی از قبیل دریانوردی و حمل و نقل را نیز رونق بخشید .</a:t>
            </a:r>
            <a:endParaRPr lang="en-US" sz="2200" dirty="0">
              <a:latin typeface="Segoe UI Semilight" panose="020B0402040204020203" pitchFamily="34" charset="0"/>
              <a:ea typeface="Tahoma" panose="020B0604030504040204" pitchFamily="34" charset="0"/>
              <a:cs typeface="Segoe UI Semilight" panose="020B0402040204020203" pitchFamily="34" charset="0"/>
            </a:endParaRPr>
          </a:p>
        </p:txBody>
      </p:sp>
    </p:spTree>
    <p:extLst>
      <p:ext uri="{BB962C8B-B14F-4D97-AF65-F5344CB8AC3E}">
        <p14:creationId xmlns:p14="http://schemas.microsoft.com/office/powerpoint/2010/main" xmlns="" val="238370511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marL="0" indent="0" algn="r">
              <a:buNone/>
            </a:pPr>
            <a:endParaRPr lang="fa-IR" dirty="0" smtClean="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a:p>
            <a:pPr marL="0" indent="0" algn="r">
              <a:buNone/>
            </a:pPr>
            <a:r>
              <a:rPr lang="ar-SA" dirty="0" smtClean="0">
                <a:solidFill>
                  <a:srgbClr val="D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با </a:t>
            </a:r>
            <a:r>
              <a:rPr lang="ar-SA" dirty="0">
                <a:solidFill>
                  <a:srgbClr val="D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مخترع پول آشنا شوید</a:t>
            </a:r>
            <a:endParaRPr lang="en-US" dirty="0">
              <a:solidFill>
                <a:srgbClr val="D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a:p>
            <a:pPr marL="0" indent="0" algn="r">
              <a:lnSpc>
                <a:spcPct val="100000"/>
              </a:lnSpc>
              <a:buNone/>
            </a:pPr>
            <a:r>
              <a:rPr lang="ar-SA" sz="2200" dirty="0">
                <a:latin typeface="Segoe UI Semilight" panose="020B0402040204020203" pitchFamily="34" charset="0"/>
                <a:ea typeface="Tahoma" panose="020B0604030504040204" pitchFamily="34" charset="0"/>
                <a:cs typeface="Segoe UI Semilight" panose="020B0402040204020203" pitchFamily="34" charset="0"/>
              </a:rPr>
              <a:t>اگر چه تا مدتی سیستم داد و ستد به عنوان روشی برای تبدیل کالا و خدمات مورد استفاده قرار می گرفت اما چالش های پیش روی این سیستم باعث شد تا پس از مدتی پول اختراع شود اما مخترع پول چه کسی بود؟</a:t>
            </a:r>
            <a:endParaRPr lang="en-US" sz="2200" dirty="0">
              <a:latin typeface="Segoe UI Semilight" panose="020B0402040204020203" pitchFamily="34" charset="0"/>
              <a:ea typeface="Tahoma" panose="020B0604030504040204" pitchFamily="34" charset="0"/>
              <a:cs typeface="Segoe UI Semilight" panose="020B0402040204020203" pitchFamily="34" charset="0"/>
            </a:endParaRPr>
          </a:p>
          <a:p>
            <a:pPr marL="0" indent="0" algn="r">
              <a:buNone/>
            </a:pPr>
            <a:endParaRPr lang="fa-IR" sz="2200" dirty="0" smtClean="0">
              <a:latin typeface="Segoe UI Semilight" panose="020B0402040204020203" pitchFamily="34" charset="0"/>
              <a:ea typeface="Tahoma" panose="020B0604030504040204" pitchFamily="34" charset="0"/>
              <a:cs typeface="Segoe UI Semilight" panose="020B0402040204020203" pitchFamily="34" charset="0"/>
            </a:endParaRPr>
          </a:p>
          <a:p>
            <a:pPr marL="0" indent="0" algn="r">
              <a:buNone/>
            </a:pPr>
            <a:r>
              <a:rPr lang="ar-SA" sz="2200" dirty="0" smtClean="0">
                <a:latin typeface="Segoe UI Semilight" panose="020B0402040204020203" pitchFamily="34" charset="0"/>
                <a:ea typeface="Tahoma" panose="020B0604030504040204" pitchFamily="34" charset="0"/>
                <a:cs typeface="Segoe UI Semilight" panose="020B0402040204020203" pitchFamily="34" charset="0"/>
              </a:rPr>
              <a:t>همین </a:t>
            </a:r>
            <a:r>
              <a:rPr lang="ar-SA" sz="2200" dirty="0">
                <a:latin typeface="Segoe UI Semilight" panose="020B0402040204020203" pitchFamily="34" charset="0"/>
                <a:ea typeface="Tahoma" panose="020B0604030504040204" pitchFamily="34" charset="0"/>
                <a:cs typeface="Segoe UI Semilight" panose="020B0402040204020203" pitchFamily="34" charset="0"/>
              </a:rPr>
              <a:t>حالا هم داد و ستد همچنان به عنوان یکی از روش های معامله مورد استفاده است اما مشکلاتی درباره داد و ستد وجود داشت که در نهایت باعث اختراع پول شد  :</a:t>
            </a:r>
            <a:endParaRPr lang="en-US" sz="2200" dirty="0">
              <a:latin typeface="Segoe UI Semilight" panose="020B0402040204020203" pitchFamily="34" charset="0"/>
              <a:ea typeface="Tahoma" panose="020B0604030504040204" pitchFamily="34" charset="0"/>
              <a:cs typeface="Segoe UI Semilight" panose="020B0402040204020203" pitchFamily="34" charset="0"/>
            </a:endParaRPr>
          </a:p>
          <a:p>
            <a:pPr marL="0" indent="0" algn="r">
              <a:buNone/>
            </a:pPr>
            <a:endParaRPr lang="fa-IR" sz="2200" dirty="0">
              <a:latin typeface="Segoe UI Semilight" panose="020B0402040204020203" pitchFamily="34" charset="0"/>
              <a:ea typeface="Tahoma" panose="020B0604030504040204" pitchFamily="34" charset="0"/>
              <a:cs typeface="Segoe UI Semilight" panose="020B0402040204020203" pitchFamily="34" charset="0"/>
            </a:endParaRPr>
          </a:p>
          <a:p>
            <a:pPr marL="0" indent="0" algn="r">
              <a:buNone/>
            </a:pPr>
            <a:r>
              <a:rPr lang="fa-IR" sz="2200" dirty="0" smtClean="0">
                <a:latin typeface="Segoe UI Semilight" panose="020B0402040204020203" pitchFamily="34" charset="0"/>
                <a:ea typeface="Tahoma" panose="020B0604030504040204" pitchFamily="34" charset="0"/>
                <a:cs typeface="Segoe UI Semilight" panose="020B0402040204020203" pitchFamily="34" charset="0"/>
              </a:rPr>
              <a:t>۱</a:t>
            </a:r>
            <a:r>
              <a:rPr lang="ar-SA" sz="2200" dirty="0" smtClean="0">
                <a:latin typeface="Segoe UI Semilight" panose="020B0402040204020203" pitchFamily="34" charset="0"/>
                <a:ea typeface="Tahoma" panose="020B0604030504040204" pitchFamily="34" charset="0"/>
                <a:cs typeface="Segoe UI Semilight" panose="020B0402040204020203" pitchFamily="34" charset="0"/>
              </a:rPr>
              <a:t>) </a:t>
            </a:r>
            <a:r>
              <a:rPr lang="ar-SA" sz="2200" dirty="0">
                <a:latin typeface="Segoe UI Semilight" panose="020B0402040204020203" pitchFamily="34" charset="0"/>
                <a:ea typeface="Tahoma" panose="020B0604030504040204" pitchFamily="34" charset="0"/>
                <a:cs typeface="Segoe UI Semilight" panose="020B0402040204020203" pitchFamily="34" charset="0"/>
              </a:rPr>
              <a:t>ممکن است نتوانید فردی را پیدا کنید که حاضر به تعویض کالای خود با کالای شما باشد یا زمان زیادی طول بکشد .</a:t>
            </a:r>
            <a:endParaRPr lang="en-US" sz="2200" dirty="0">
              <a:latin typeface="Segoe UI Semilight" panose="020B0402040204020203" pitchFamily="34" charset="0"/>
              <a:ea typeface="Tahoma" panose="020B0604030504040204" pitchFamily="34" charset="0"/>
              <a:cs typeface="Segoe UI Semilight" panose="020B0402040204020203" pitchFamily="34" charset="0"/>
            </a:endParaRPr>
          </a:p>
          <a:p>
            <a:pPr marL="0" indent="0" algn="r">
              <a:buNone/>
            </a:pPr>
            <a:r>
              <a:rPr lang="ar-SA" sz="2200" dirty="0">
                <a:latin typeface="Segoe UI Semilight" panose="020B0402040204020203" pitchFamily="34" charset="0"/>
                <a:ea typeface="Tahoma" panose="020B0604030504040204" pitchFamily="34" charset="0"/>
                <a:cs typeface="Segoe UI Semilight" panose="020B0402040204020203" pitchFamily="34" charset="0"/>
              </a:rPr>
              <a:t>۲) ممکن است کالای شما روی دستتان بماند و آسیب ببیند و دیگر قابل استفاده نباشد .</a:t>
            </a:r>
            <a:endParaRPr lang="en-US" sz="2200" dirty="0">
              <a:latin typeface="Segoe UI Semilight" panose="020B0402040204020203" pitchFamily="34" charset="0"/>
              <a:ea typeface="Tahoma" panose="020B0604030504040204" pitchFamily="34" charset="0"/>
              <a:cs typeface="Segoe UI Semilight" panose="020B0402040204020203" pitchFamily="34" charset="0"/>
            </a:endParaRPr>
          </a:p>
          <a:p>
            <a:pPr marL="0" indent="0" algn="r">
              <a:buNone/>
            </a:pPr>
            <a:r>
              <a:rPr lang="ar-SA" sz="2200" dirty="0">
                <a:latin typeface="Segoe UI Semilight" panose="020B0402040204020203" pitchFamily="34" charset="0"/>
                <a:ea typeface="Tahoma" panose="020B0604030504040204" pitchFamily="34" charset="0"/>
                <a:cs typeface="Segoe UI Semilight" panose="020B0402040204020203" pitchFamily="34" charset="0"/>
              </a:rPr>
              <a:t>۳) اگر اندازه و حجم کالای شما بزرگ باشد، نمی توانید آن را به سادگی جا به جا کنید .</a:t>
            </a:r>
            <a:endParaRPr lang="en-US" sz="2200" dirty="0">
              <a:latin typeface="Segoe UI Semilight" panose="020B0402040204020203" pitchFamily="34" charset="0"/>
              <a:ea typeface="Tahoma" panose="020B0604030504040204" pitchFamily="34" charset="0"/>
              <a:cs typeface="Segoe UI Semilight" panose="020B0402040204020203" pitchFamily="34" charset="0"/>
            </a:endParaRPr>
          </a:p>
          <a:p>
            <a:pPr marL="0" lvl="0" indent="0" algn="r">
              <a:buNone/>
            </a:pPr>
            <a:r>
              <a:rPr lang="ar-SA" sz="2200" dirty="0">
                <a:latin typeface="Segoe UI Semilight" panose="020B0402040204020203" pitchFamily="34" charset="0"/>
                <a:ea typeface="Tahoma" panose="020B0604030504040204" pitchFamily="34" charset="0"/>
                <a:cs typeface="Segoe UI Semilight" panose="020B0402040204020203" pitchFamily="34" charset="0"/>
              </a:rPr>
              <a:t>۴) امکان بخش بندی کردن کالا معمولا وجود ندارد.</a:t>
            </a:r>
            <a:endParaRPr lang="en-US" sz="2200" dirty="0">
              <a:latin typeface="Segoe UI Semilight" panose="020B0402040204020203" pitchFamily="34" charset="0"/>
              <a:ea typeface="Tahoma" panose="020B0604030504040204" pitchFamily="34" charset="0"/>
              <a:cs typeface="Segoe UI Semilight" panose="020B0402040204020203" pitchFamily="34" charset="0"/>
            </a:endParaRPr>
          </a:p>
          <a:p>
            <a:pPr marL="0" lvl="0" indent="0" algn="r">
              <a:lnSpc>
                <a:spcPct val="100000"/>
              </a:lnSpc>
              <a:buNone/>
            </a:pPr>
            <a:r>
              <a:rPr lang="en-US" sz="2200" dirty="0">
                <a:latin typeface="Segoe UI Semilight" panose="020B0402040204020203" pitchFamily="34" charset="0"/>
                <a:ea typeface="Tahoma" panose="020B0604030504040204" pitchFamily="34" charset="0"/>
                <a:cs typeface="Segoe UI Semilight" panose="020B0402040204020203" pitchFamily="34" charset="0"/>
              </a:rPr>
              <a:t> </a:t>
            </a:r>
            <a:r>
              <a:rPr lang="ar-SA" sz="2200" dirty="0" smtClean="0">
                <a:latin typeface="Segoe UI Semilight" panose="020B0402040204020203" pitchFamily="34" charset="0"/>
                <a:ea typeface="Tahoma" panose="020B0604030504040204" pitchFamily="34" charset="0"/>
                <a:cs typeface="Segoe UI Semilight" panose="020B0402040204020203" pitchFamily="34" charset="0"/>
              </a:rPr>
              <a:t>بعدها </a:t>
            </a:r>
            <a:r>
              <a:rPr lang="ar-SA" sz="2200" dirty="0">
                <a:latin typeface="Segoe UI Semilight" panose="020B0402040204020203" pitchFamily="34" charset="0"/>
                <a:ea typeface="Tahoma" panose="020B0604030504040204" pitchFamily="34" charset="0"/>
                <a:cs typeface="Segoe UI Semilight" panose="020B0402040204020203" pitchFamily="34" charset="0"/>
              </a:rPr>
              <a:t>طلا و نقره‌ جای آن کالایی را گرفت که همه حاضر بودند اجناس خود را با آن مبادله کنند؛ و به این ترتیب شکل پولی ارزش به‌وجود آمد و سرانجام نیز سکه‌های پول نقش مهمی را در آسان کردن مبادلات به عهده گرفتند .</a:t>
            </a:r>
            <a:endParaRPr lang="en-US" sz="2200" dirty="0">
              <a:latin typeface="Segoe UI Semilight" panose="020B0402040204020203" pitchFamily="34" charset="0"/>
              <a:ea typeface="Tahoma" panose="020B0604030504040204" pitchFamily="34" charset="0"/>
              <a:cs typeface="Segoe UI Semilight" panose="020B0402040204020203" pitchFamily="34" charset="0"/>
            </a:endParaRPr>
          </a:p>
        </p:txBody>
      </p:sp>
    </p:spTree>
    <p:extLst>
      <p:ext uri="{BB962C8B-B14F-4D97-AF65-F5344CB8AC3E}">
        <p14:creationId xmlns:p14="http://schemas.microsoft.com/office/powerpoint/2010/main" xmlns="" val="38493883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0" indent="0" algn="r">
              <a:buNone/>
            </a:pPr>
            <a:endParaRPr lang="fa-IR" sz="2200" dirty="0" smtClean="0">
              <a:latin typeface="Segoe UI Semilight" panose="020B0402040204020203" pitchFamily="34" charset="0"/>
              <a:ea typeface="Tahoma" panose="020B0604030504040204" pitchFamily="34" charset="0"/>
              <a:cs typeface="Segoe UI Semilight" panose="020B0402040204020203" pitchFamily="34" charset="0"/>
            </a:endParaRPr>
          </a:p>
          <a:p>
            <a:pPr marL="0" indent="0" algn="r">
              <a:lnSpc>
                <a:spcPct val="100000"/>
              </a:lnSpc>
              <a:buNone/>
            </a:pPr>
            <a:r>
              <a:rPr lang="ar-SA" sz="2200" dirty="0">
                <a:latin typeface="Segoe UI Semilight" panose="020B0402040204020203" pitchFamily="34" charset="0"/>
                <a:ea typeface="Tahoma" panose="020B0604030504040204" pitchFamily="34" charset="0"/>
                <a:cs typeface="Segoe UI Semilight" panose="020B0402040204020203" pitchFamily="34" charset="0"/>
              </a:rPr>
              <a:t>بسیاری بر این باور هستند که لیدیه اولین مکانی است که پول در آن اختراع شد در حدود 700 سال پیش از میلاد، لیدی ها اولین فرهنگ غربی بودند که سکه ضرب کردند و بسیاری از تاریخ شناسان بر این باور هستند که آن ها در نزدیکی منطقه پادشاهی الیاتس ضرب می شده اند . سایرکشور ها نیز پس از آن شروع به ضرب سکه های مخصوص به خود با میزان ارزشی مشخص کردند .</a:t>
            </a:r>
            <a:endParaRPr lang="en-US" sz="2200" dirty="0">
              <a:latin typeface="Segoe UI Semilight" panose="020B0402040204020203" pitchFamily="34" charset="0"/>
              <a:ea typeface="Tahoma" panose="020B0604030504040204" pitchFamily="34" charset="0"/>
              <a:cs typeface="Segoe UI Semilight" panose="020B0402040204020203" pitchFamily="34" charset="0"/>
            </a:endParaRPr>
          </a:p>
          <a:p>
            <a:pPr marL="0" indent="0" algn="r">
              <a:lnSpc>
                <a:spcPct val="100000"/>
              </a:lnSpc>
              <a:buNone/>
            </a:pPr>
            <a:r>
              <a:rPr lang="ar-SA" sz="2200" dirty="0">
                <a:latin typeface="Segoe UI Semilight" panose="020B0402040204020203" pitchFamily="34" charset="0"/>
                <a:ea typeface="Tahoma" panose="020B0604030504040204" pitchFamily="34" charset="0"/>
                <a:cs typeface="Segoe UI Semilight" panose="020B0402040204020203" pitchFamily="34" charset="0"/>
              </a:rPr>
              <a:t>این گفته هردوت مدرکی است که نشان می دهد لیدیه ای ها حداقل در غرب، اولین در ضرب سکه بوده اند؛ قديمى ترين سكه هاي ليدي به شكل قطعه پهن نامنظمي از مخلوط نقره و طلا( آلكتروم) بودند. در دوره كروزوس (پسر الیاتس)  سكه هايي معروف به كروزئيد به وجود آمد كه ميتوان آن را اولين سكه حقيقي (سكه استاندارد) دانست اين سكه ها از جنس طلا و نقره بودند.</a:t>
            </a:r>
            <a:endParaRPr lang="en-US" sz="2200" dirty="0">
              <a:latin typeface="Segoe UI Semilight" panose="020B0402040204020203" pitchFamily="34" charset="0"/>
              <a:ea typeface="Tahoma" panose="020B0604030504040204" pitchFamily="34" charset="0"/>
              <a:cs typeface="Segoe UI Semilight" panose="020B0402040204020203" pitchFamily="34" charset="0"/>
            </a:endParaRPr>
          </a:p>
          <a:p>
            <a:pPr marL="0" indent="0" algn="r">
              <a:lnSpc>
                <a:spcPct val="100000"/>
              </a:lnSpc>
              <a:buNone/>
            </a:pPr>
            <a:endParaRPr lang="fa-IR" sz="2200" dirty="0">
              <a:latin typeface="Segoe UI Semilight" panose="020B0402040204020203" pitchFamily="34" charset="0"/>
              <a:ea typeface="Tahoma" panose="020B0604030504040204" pitchFamily="34" charset="0"/>
              <a:cs typeface="Segoe UI Semilight" panose="020B0402040204020203" pitchFamily="34" charset="0"/>
            </a:endParaRPr>
          </a:p>
          <a:p>
            <a:pPr marL="0" indent="0" algn="r">
              <a:lnSpc>
                <a:spcPct val="100000"/>
              </a:lnSpc>
              <a:buNone/>
            </a:pPr>
            <a:endParaRPr lang="fa-IR" sz="2200" dirty="0">
              <a:latin typeface="Segoe UI Semilight" panose="020B0402040204020203" pitchFamily="34" charset="0"/>
              <a:ea typeface="Tahoma" panose="020B0604030504040204" pitchFamily="34" charset="0"/>
              <a:cs typeface="Segoe UI Semilight" panose="020B0402040204020203" pitchFamily="34" charset="0"/>
            </a:endParaRPr>
          </a:p>
          <a:p>
            <a:pPr marL="0" indent="0" algn="r">
              <a:lnSpc>
                <a:spcPct val="100000"/>
              </a:lnSpc>
              <a:buNone/>
            </a:pPr>
            <a:r>
              <a:rPr lang="ar-SA" sz="2200" dirty="0">
                <a:latin typeface="Segoe UI Semilight" panose="020B0402040204020203" pitchFamily="34" charset="0"/>
                <a:ea typeface="Tahoma" panose="020B0604030504040204" pitchFamily="34" charset="0"/>
                <a:cs typeface="Segoe UI Semilight" panose="020B0402040204020203" pitchFamily="34" charset="0"/>
              </a:rPr>
              <a:t>سالها طول كشيد تا سکه های باستانی بصورت سكه با وزن معين و عيار مشخص  رواج يابد . حتی کوچکترین نوع سکه الکترومی هم برای خرید های روزانه مثلا خرید چند عدد نان خیلی زیاد بود. </a:t>
            </a:r>
            <a:endParaRPr lang="en-US" sz="2200" dirty="0">
              <a:latin typeface="Segoe UI Semilight" panose="020B0402040204020203" pitchFamily="34" charset="0"/>
              <a:ea typeface="Tahoma" panose="020B0604030504040204" pitchFamily="34" charset="0"/>
              <a:cs typeface="Segoe UI Semilight" panose="020B0402040204020203" pitchFamily="34" charset="0"/>
            </a:endParaRPr>
          </a:p>
          <a:p>
            <a:pPr marL="0" indent="0" algn="r">
              <a:lnSpc>
                <a:spcPct val="100000"/>
              </a:lnSpc>
              <a:buNone/>
            </a:pPr>
            <a:r>
              <a:rPr lang="ar-SA" sz="2200" dirty="0">
                <a:latin typeface="Segoe UI Semilight" panose="020B0402040204020203" pitchFamily="34" charset="0"/>
                <a:ea typeface="Tahoma" panose="020B0604030504040204" pitchFamily="34" charset="0"/>
                <a:cs typeface="Segoe UI Semilight" panose="020B0402040204020203" pitchFamily="34" charset="0"/>
              </a:rPr>
              <a:t> در سال ۵۴۶  قبل از ميلاد، كوروش هخامنشي كشور ليدي را تسخير كرد. كوروش، پس از فتح ليدى، متوجه اهميت سكه و تأسيس ضرابخانه شد؛ ولى مرگ به او اين فرصت را نداد كه از سكه استفاده نمايد . داريوش هخامنشي اولين كسي بود كه درايران به ضرب سكه اقدام كرد. وى  سكه هايى از جنس طلا و نقره به نام هاى دريك و سيگلس ضرب كرد .</a:t>
            </a:r>
            <a:endParaRPr lang="en-US" sz="2200" dirty="0">
              <a:latin typeface="Segoe UI Semilight" panose="020B0402040204020203" pitchFamily="34" charset="0"/>
              <a:ea typeface="Tahoma" panose="020B0604030504040204" pitchFamily="34" charset="0"/>
              <a:cs typeface="Segoe UI Semilight" panose="020B0402040204020203" pitchFamily="34" charset="0"/>
            </a:endParaRPr>
          </a:p>
        </p:txBody>
      </p:sp>
    </p:spTree>
    <p:extLst>
      <p:ext uri="{BB962C8B-B14F-4D97-AF65-F5344CB8AC3E}">
        <p14:creationId xmlns:p14="http://schemas.microsoft.com/office/powerpoint/2010/main" xmlns="" val="48468006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0" indent="0" algn="r" rtl="1">
              <a:buNone/>
            </a:pPr>
            <a:r>
              <a:rPr lang="ar-SA" b="1" dirty="0" smtClean="0"/>
              <a:t>خصوصيات </a:t>
            </a:r>
            <a:r>
              <a:rPr lang="ar-SA" b="1" dirty="0"/>
              <a:t>پول </a:t>
            </a:r>
            <a:r>
              <a:rPr lang="ar-SA" b="1" dirty="0" smtClean="0"/>
              <a:t>فلزی </a:t>
            </a:r>
            <a:endParaRPr lang="fa-IR" b="1" dirty="0" smtClean="0"/>
          </a:p>
          <a:p>
            <a:pPr marL="0" indent="0" algn="r" rtl="1">
              <a:buNone/>
            </a:pPr>
            <a:r>
              <a:rPr lang="fa-IR" sz="2200" dirty="0">
                <a:latin typeface="Segoe UI Semilight" panose="020B0402040204020203" pitchFamily="34" charset="0"/>
                <a:ea typeface="Tahoma" panose="020B0604030504040204" pitchFamily="34" charset="0"/>
                <a:cs typeface="Segoe UI Semilight" panose="020B0402040204020203" pitchFamily="34" charset="0"/>
              </a:rPr>
              <a:t>۱</a:t>
            </a:r>
            <a:r>
              <a:rPr lang="ar-SA" sz="2200" dirty="0">
                <a:latin typeface="Segoe UI Semilight" panose="020B0402040204020203" pitchFamily="34" charset="0"/>
                <a:ea typeface="Tahoma" panose="020B0604030504040204" pitchFamily="34" charset="0"/>
                <a:cs typeface="Segoe UI Semilight" panose="020B0402040204020203" pitchFamily="34" charset="0"/>
              </a:rPr>
              <a:t>. برخلاف برخي از فلزات مثل آهن و مس فاسد شدني نيست و در برابر شرايط جوي مقاوم است  .</a:t>
            </a:r>
            <a:endParaRPr lang="en-US" sz="2200" dirty="0">
              <a:latin typeface="Segoe UI Semilight" panose="020B0402040204020203" pitchFamily="34" charset="0"/>
              <a:ea typeface="Tahoma" panose="020B0604030504040204" pitchFamily="34" charset="0"/>
              <a:cs typeface="Segoe UI Semilight" panose="020B0402040204020203" pitchFamily="34" charset="0"/>
            </a:endParaRPr>
          </a:p>
          <a:p>
            <a:pPr marL="0" indent="0" algn="r">
              <a:buNone/>
            </a:pPr>
            <a:r>
              <a:rPr lang="ar-SA" sz="2200" dirty="0">
                <a:latin typeface="Segoe UI Semilight" panose="020B0402040204020203" pitchFamily="34" charset="0"/>
                <a:ea typeface="Tahoma" panose="020B0604030504040204" pitchFamily="34" charset="0"/>
                <a:cs typeface="Segoe UI Semilight" panose="020B0402040204020203" pitchFamily="34" charset="0"/>
              </a:rPr>
              <a:t>۲ . اين فلزات كميابند و ذخاير معدني آنها فراوان نيستند .</a:t>
            </a:r>
            <a:endParaRPr lang="en-US" sz="2200" dirty="0">
              <a:latin typeface="Segoe UI Semilight" panose="020B0402040204020203" pitchFamily="34" charset="0"/>
              <a:ea typeface="Tahoma" panose="020B0604030504040204" pitchFamily="34" charset="0"/>
              <a:cs typeface="Segoe UI Semilight" panose="020B0402040204020203" pitchFamily="34" charset="0"/>
            </a:endParaRPr>
          </a:p>
          <a:p>
            <a:pPr marL="0" indent="0" algn="r" rtl="1">
              <a:buNone/>
            </a:pPr>
            <a:r>
              <a:rPr lang="fa-IR" sz="2200" dirty="0">
                <a:latin typeface="Segoe UI Semilight" panose="020B0402040204020203" pitchFamily="34" charset="0"/>
                <a:ea typeface="Tahoma" panose="020B0604030504040204" pitchFamily="34" charset="0"/>
                <a:cs typeface="Segoe UI Semilight" panose="020B0402040204020203" pitchFamily="34" charset="0"/>
              </a:rPr>
              <a:t>۳ .  </a:t>
            </a:r>
            <a:r>
              <a:rPr lang="ar-SA" sz="2200" dirty="0">
                <a:latin typeface="Segoe UI Semilight" panose="020B0402040204020203" pitchFamily="34" charset="0"/>
                <a:ea typeface="Tahoma" panose="020B0604030504040204" pitchFamily="34" charset="0"/>
                <a:cs typeface="Segoe UI Semilight" panose="020B0402040204020203" pitchFamily="34" charset="0"/>
              </a:rPr>
              <a:t>همه مردم خواهان آنند و بصورت زيور آلات از آن استفاده مي كنند .</a:t>
            </a:r>
            <a:endParaRPr lang="en-US" sz="2200" dirty="0">
              <a:latin typeface="Segoe UI Semilight" panose="020B0402040204020203" pitchFamily="34" charset="0"/>
              <a:ea typeface="Tahoma" panose="020B0604030504040204" pitchFamily="34" charset="0"/>
              <a:cs typeface="Segoe UI Semilight" panose="020B0402040204020203" pitchFamily="34" charset="0"/>
            </a:endParaRPr>
          </a:p>
          <a:p>
            <a:pPr marL="0" indent="0" algn="r">
              <a:buNone/>
            </a:pPr>
            <a:r>
              <a:rPr lang="ar-SA" sz="2200" dirty="0">
                <a:latin typeface="Segoe UI Semilight" panose="020B0402040204020203" pitchFamily="34" charset="0"/>
                <a:ea typeface="Tahoma" panose="020B0604030504040204" pitchFamily="34" charset="0"/>
                <a:cs typeface="Segoe UI Semilight" panose="020B0402040204020203" pitchFamily="34" charset="0"/>
              </a:rPr>
              <a:t>۴ . خاصيت چكش خواري و تورق آن بالاست .</a:t>
            </a:r>
            <a:endParaRPr lang="en-US" sz="2200" dirty="0">
              <a:latin typeface="Segoe UI Semilight" panose="020B0402040204020203" pitchFamily="34" charset="0"/>
              <a:ea typeface="Tahoma" panose="020B0604030504040204" pitchFamily="34" charset="0"/>
              <a:cs typeface="Segoe UI Semilight" panose="020B0402040204020203" pitchFamily="34" charset="0"/>
            </a:endParaRPr>
          </a:p>
          <a:p>
            <a:pPr marL="0" indent="0" algn="r">
              <a:buNone/>
            </a:pPr>
            <a:r>
              <a:rPr lang="ar-SA" sz="2200" dirty="0">
                <a:latin typeface="Segoe UI Semilight" panose="020B0402040204020203" pitchFamily="34" charset="0"/>
                <a:ea typeface="Tahoma" panose="020B0604030504040204" pitchFamily="34" charset="0"/>
                <a:cs typeface="Segoe UI Semilight" panose="020B0402040204020203" pitchFamily="34" charset="0"/>
              </a:rPr>
              <a:t>۵ . اينكه بر خلاف برخي از كالاها نظير الماس بدون از دست دادن ارزش قابل تقسيم </a:t>
            </a:r>
            <a:r>
              <a:rPr lang="ar-SA" sz="2200" dirty="0" smtClean="0">
                <a:latin typeface="Segoe UI Semilight" panose="020B0402040204020203" pitchFamily="34" charset="0"/>
                <a:ea typeface="Tahoma" panose="020B0604030504040204" pitchFamily="34" charset="0"/>
                <a:cs typeface="Segoe UI Semilight" panose="020B0402040204020203" pitchFamily="34" charset="0"/>
              </a:rPr>
              <a:t>است</a:t>
            </a:r>
            <a:r>
              <a:rPr lang="fa-IR" sz="2200" dirty="0" smtClean="0">
                <a:latin typeface="Segoe UI Semilight" panose="020B0402040204020203" pitchFamily="34" charset="0"/>
                <a:ea typeface="Tahoma" panose="020B0604030504040204" pitchFamily="34" charset="0"/>
                <a:cs typeface="Segoe UI Semilight" panose="020B0402040204020203" pitchFamily="34" charset="0"/>
              </a:rPr>
              <a:t> .</a:t>
            </a:r>
          </a:p>
          <a:p>
            <a:pPr marL="0" indent="0" algn="r">
              <a:buNone/>
            </a:pPr>
            <a:r>
              <a:rPr lang="ar-SA" sz="2200" dirty="0" smtClean="0">
                <a:latin typeface="Segoe UI Semilight" panose="020B0402040204020203" pitchFamily="34" charset="0"/>
                <a:ea typeface="Tahoma" panose="020B0604030504040204" pitchFamily="34" charset="0"/>
                <a:cs typeface="Segoe UI Semilight" panose="020B0402040204020203" pitchFamily="34" charset="0"/>
              </a:rPr>
              <a:t> </a:t>
            </a:r>
            <a:endParaRPr lang="en-US" sz="2200" dirty="0">
              <a:latin typeface="Segoe UI Semilight" panose="020B0402040204020203" pitchFamily="34" charset="0"/>
              <a:ea typeface="Tahoma" panose="020B0604030504040204" pitchFamily="34" charset="0"/>
              <a:cs typeface="Segoe UI Semilight" panose="020B0402040204020203" pitchFamily="34" charset="0"/>
            </a:endParaRPr>
          </a:p>
          <a:p>
            <a:pPr marL="0" indent="0" algn="r" rtl="1">
              <a:buNone/>
            </a:pPr>
            <a:endParaRPr lang="en-US" b="1" dirty="0"/>
          </a:p>
        </p:txBody>
      </p:sp>
      <p:pic>
        <p:nvPicPr>
          <p:cNvPr id="5" name="Picture 4"/>
          <p:cNvPicPr>
            <a:picLocks noChangeAspect="1"/>
          </p:cNvPicPr>
          <p:nvPr/>
        </p:nvPicPr>
        <p:blipFill>
          <a:blip r:embed="rId2" cstate="print"/>
          <a:stretch>
            <a:fillRect/>
          </a:stretch>
        </p:blipFill>
        <p:spPr>
          <a:xfrm>
            <a:off x="412396" y="2729533"/>
            <a:ext cx="5564606" cy="1804572"/>
          </a:xfrm>
          <a:prstGeom prst="rect">
            <a:avLst/>
          </a:prstGeom>
        </p:spPr>
      </p:pic>
      <p:pic>
        <p:nvPicPr>
          <p:cNvPr id="6" name="Picture 5"/>
          <p:cNvPicPr>
            <a:picLocks noChangeAspect="1"/>
          </p:cNvPicPr>
          <p:nvPr/>
        </p:nvPicPr>
        <p:blipFill>
          <a:blip r:embed="rId3" cstate="print"/>
          <a:stretch>
            <a:fillRect/>
          </a:stretch>
        </p:blipFill>
        <p:spPr>
          <a:xfrm>
            <a:off x="6389396" y="2783840"/>
            <a:ext cx="2309060" cy="1798476"/>
          </a:xfrm>
          <a:prstGeom prst="rect">
            <a:avLst/>
          </a:prstGeom>
        </p:spPr>
      </p:pic>
      <p:pic>
        <p:nvPicPr>
          <p:cNvPr id="4" name="Picture 3"/>
          <p:cNvPicPr>
            <a:picLocks noChangeAspect="1"/>
          </p:cNvPicPr>
          <p:nvPr/>
        </p:nvPicPr>
        <p:blipFill>
          <a:blip r:embed="rId4" cstate="print"/>
          <a:stretch>
            <a:fillRect/>
          </a:stretch>
        </p:blipFill>
        <p:spPr>
          <a:xfrm>
            <a:off x="4940843" y="4583455"/>
            <a:ext cx="3757613" cy="2103335"/>
          </a:xfrm>
          <a:prstGeom prst="rect">
            <a:avLst/>
          </a:prstGeom>
        </p:spPr>
      </p:pic>
      <p:pic>
        <p:nvPicPr>
          <p:cNvPr id="7" name="Picture 6"/>
          <p:cNvPicPr>
            <a:picLocks noChangeAspect="1"/>
          </p:cNvPicPr>
          <p:nvPr/>
        </p:nvPicPr>
        <p:blipFill>
          <a:blip r:embed="rId5" cstate="print"/>
          <a:stretch>
            <a:fillRect/>
          </a:stretch>
        </p:blipFill>
        <p:spPr>
          <a:xfrm>
            <a:off x="428908" y="4582317"/>
            <a:ext cx="3836194" cy="2103335"/>
          </a:xfrm>
          <a:prstGeom prst="rect">
            <a:avLst/>
          </a:prstGeom>
        </p:spPr>
      </p:pic>
    </p:spTree>
    <p:extLst>
      <p:ext uri="{BB962C8B-B14F-4D97-AF65-F5344CB8AC3E}">
        <p14:creationId xmlns:p14="http://schemas.microsoft.com/office/powerpoint/2010/main" xmlns="" val="3074806069"/>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0" indent="0" algn="r">
              <a:buNone/>
            </a:pPr>
            <a:r>
              <a:rPr lang="ar-SA" sz="2800" dirty="0">
                <a:solidFill>
                  <a:srgbClr val="D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پول کاغذی ( اسکناس  )</a:t>
            </a:r>
            <a:endParaRPr lang="en-US" sz="2800" dirty="0">
              <a:solidFill>
                <a:srgbClr val="D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a:p>
            <a:pPr marL="0" indent="0" algn="r">
              <a:lnSpc>
                <a:spcPct val="100000"/>
              </a:lnSpc>
              <a:buNone/>
            </a:pPr>
            <a:r>
              <a:rPr lang="ar-SA" sz="2000" dirty="0">
                <a:latin typeface="Segoe UI Semilight" panose="020B0402040204020203" pitchFamily="34" charset="0"/>
                <a:ea typeface="Tahoma" panose="020B0604030504040204" pitchFamily="34" charset="0"/>
                <a:cs typeface="Segoe UI Semilight" panose="020B0402040204020203" pitchFamily="34" charset="0"/>
              </a:rPr>
              <a:t>با وجود تأثیرات زیاد پول فلزی بر جامعهٔ بشری، در این زمینه باز هم مشکلاتی وجود داشت که مهم ترین آنها محدود بودن میزان طلا و نقرهٔ در دسترس بشر بود؛ چرا که با افزایش تولیدات و مبادلات به پول بیشتری نیاز بود. از سوی دیگر در مبادلات با حجم زیاد، پول فلزی وسیلهٔ پرداخت مناسبی نبود . رفته رفته کمبود طلا و نقره خود به عامل محدودکننده ای بر سر راه پیشرفت اقتصادی و تجاری تبدیل شد </a:t>
            </a:r>
            <a:r>
              <a:rPr lang="ar-SA" sz="2000" dirty="0" smtClean="0">
                <a:latin typeface="Segoe UI Semilight" panose="020B0402040204020203" pitchFamily="34" charset="0"/>
                <a:ea typeface="Tahoma" panose="020B0604030504040204" pitchFamily="34" charset="0"/>
                <a:cs typeface="Segoe UI Semilight" panose="020B0402040204020203" pitchFamily="34" charset="0"/>
              </a:rPr>
              <a:t>.</a:t>
            </a:r>
            <a:endParaRPr lang="fa-IR" sz="2000" dirty="0" smtClean="0">
              <a:latin typeface="Segoe UI Semilight" panose="020B0402040204020203" pitchFamily="34" charset="0"/>
              <a:ea typeface="Tahoma" panose="020B0604030504040204" pitchFamily="34" charset="0"/>
              <a:cs typeface="Segoe UI Semilight" panose="020B0402040204020203" pitchFamily="34" charset="0"/>
            </a:endParaRPr>
          </a:p>
          <a:p>
            <a:pPr marL="0" indent="0" algn="r">
              <a:lnSpc>
                <a:spcPct val="100000"/>
              </a:lnSpc>
              <a:buNone/>
            </a:pPr>
            <a:r>
              <a:rPr lang="ar-SA" sz="2000" dirty="0">
                <a:latin typeface="Segoe UI Semilight" panose="020B0402040204020203" pitchFamily="34" charset="0"/>
                <a:ea typeface="Tahoma" panose="020B0604030504040204" pitchFamily="34" charset="0"/>
                <a:cs typeface="Segoe UI Semilight" panose="020B0402040204020203" pitchFamily="34" charset="0"/>
              </a:rPr>
              <a:t>انسان ها برای حلّ مشکلات پول فلزی باید چاره ای می اندیشیدند. در این میان، عده ای از بازرگانان در معاملات خود به جای پرداخت سکه های فلزی، رسیدی صادر می کردند که بیانگر بدهی آنان بود. طرف مقابل نیز براساس اصل اعتماد این رسید را می پذیرفت. به تدریج، بازرگانانی که به یکدیگر اعتماد داشتند، این رسیدها را بین خود رد و بدل می کردند. مردم هم برای مصون ماندن از خطرهای احتمالی و همچنین رهایی یافتن از حمل مسکوکات در معامله ها، پول های خود را به تجار یا صرافان معتبر می سپردند و در مقابل، رسید معتبر از آنان دریافت می کردند و در معاملات خود این رسیدها را به کار می گرفتند. این رسیدها در واقع نخستین اسکناس ها بود و پشتوانهٔ آنها ،طلا و نقره ای بود که نزد صرافان و بازرگانان نگهداری می شد . رونق روزافزون کار صرافی ها آنها را به نهادی مهم در اقتصاد مردم تبدیل کرد. نام این نهاد در اقتصاد اروپا، بانک بود </a:t>
            </a:r>
            <a:r>
              <a:rPr lang="ar-SA" sz="2000" dirty="0" smtClean="0">
                <a:latin typeface="Segoe UI Semilight" panose="020B0402040204020203" pitchFamily="34" charset="0"/>
                <a:ea typeface="Tahoma" panose="020B0604030504040204" pitchFamily="34" charset="0"/>
                <a:cs typeface="Segoe UI Semilight" panose="020B0402040204020203" pitchFamily="34" charset="0"/>
              </a:rPr>
              <a:t>.</a:t>
            </a:r>
            <a:endParaRPr lang="fa-IR" sz="2000" dirty="0" smtClean="0">
              <a:latin typeface="Segoe UI Semilight" panose="020B0402040204020203" pitchFamily="34" charset="0"/>
              <a:ea typeface="Tahoma" panose="020B0604030504040204" pitchFamily="34" charset="0"/>
              <a:cs typeface="Segoe UI Semilight" panose="020B0402040204020203" pitchFamily="34" charset="0"/>
            </a:endParaRPr>
          </a:p>
          <a:p>
            <a:pPr marL="0" indent="0" algn="r">
              <a:buNone/>
            </a:pPr>
            <a:endParaRPr lang="fa-IR" sz="2000" dirty="0">
              <a:latin typeface="Segoe UI Semilight" panose="020B0402040204020203" pitchFamily="34" charset="0"/>
              <a:ea typeface="Tahoma" panose="020B0604030504040204" pitchFamily="34" charset="0"/>
              <a:cs typeface="Segoe UI Semilight" panose="020B0402040204020203" pitchFamily="34" charset="0"/>
            </a:endParaRPr>
          </a:p>
          <a:p>
            <a:pPr marL="0" indent="0" algn="r">
              <a:lnSpc>
                <a:spcPct val="100000"/>
              </a:lnSpc>
              <a:buNone/>
            </a:pPr>
            <a:r>
              <a:rPr lang="ar-SA" sz="2000" dirty="0">
                <a:latin typeface="Segoe UI Semilight" panose="020B0402040204020203" pitchFamily="34" charset="0"/>
                <a:ea typeface="Tahoma" panose="020B0604030504040204" pitchFamily="34" charset="0"/>
                <a:cs typeface="Segoe UI Semilight" panose="020B0402040204020203" pitchFamily="34" charset="0"/>
              </a:rPr>
              <a:t>بی مبالاتی و یا سوءاستفاده برخی از صرافان از اعتماد مردم و یا تعداد زیاد انواع رسیدها و صرافی ها، که آشنایی و اعتبارسنجی آنها را برای مردم سخت کرده بود، موجب شد تا دولت ها برای جلوگیری از بروز این گونه مشکلات به ناچار چاپ و انتشار اسکناس را برعهده گیرند. ایده سپردن نشر پول به یک بانک از اینجا شکل گرفت.</a:t>
            </a:r>
            <a:endParaRPr lang="en-US" sz="2000" dirty="0">
              <a:latin typeface="Segoe UI Semilight" panose="020B0402040204020203" pitchFamily="34" charset="0"/>
              <a:ea typeface="Tahoma" panose="020B0604030504040204" pitchFamily="34" charset="0"/>
              <a:cs typeface="Segoe UI Semilight" panose="020B0402040204020203" pitchFamily="34" charset="0"/>
            </a:endParaRPr>
          </a:p>
        </p:txBody>
      </p:sp>
    </p:spTree>
    <p:extLst>
      <p:ext uri="{BB962C8B-B14F-4D97-AF65-F5344CB8AC3E}">
        <p14:creationId xmlns:p14="http://schemas.microsoft.com/office/powerpoint/2010/main" xmlns="" val="2057945529"/>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marL="0" indent="0" algn="r">
              <a:buNone/>
            </a:pPr>
            <a:endParaRPr lang="en-US" sz="2200" dirty="0" smtClean="0">
              <a:latin typeface="Segoe UI Semilight" panose="020B0402040204020203" pitchFamily="34" charset="0"/>
              <a:ea typeface="Tahoma" panose="020B0604030504040204" pitchFamily="34" charset="0"/>
              <a:cs typeface="Segoe UI Semilight" panose="020B0402040204020203" pitchFamily="34" charset="0"/>
            </a:endParaRPr>
          </a:p>
          <a:p>
            <a:pPr marL="0" indent="0" algn="r">
              <a:lnSpc>
                <a:spcPct val="100000"/>
              </a:lnSpc>
              <a:buNone/>
            </a:pPr>
            <a:r>
              <a:rPr lang="ar-SA" sz="2200" dirty="0" smtClean="0">
                <a:latin typeface="Segoe UI Semilight" panose="020B0402040204020203" pitchFamily="34" charset="0"/>
                <a:ea typeface="Tahoma" panose="020B0604030504040204" pitchFamily="34" charset="0"/>
                <a:cs typeface="Segoe UI Semilight" panose="020B0402040204020203" pitchFamily="34" charset="0"/>
              </a:rPr>
              <a:t>نخستین </a:t>
            </a:r>
            <a:r>
              <a:rPr lang="ar-SA" sz="2200" dirty="0">
                <a:latin typeface="Segoe UI Semilight" panose="020B0402040204020203" pitchFamily="34" charset="0"/>
                <a:ea typeface="Tahoma" panose="020B0604030504040204" pitchFamily="34" charset="0"/>
                <a:cs typeface="Segoe UI Semilight" panose="020B0402040204020203" pitchFamily="34" charset="0"/>
              </a:rPr>
              <a:t>بار اولين اسكناس غير كاغذى دنيا، در دوره اردشير سوم هخامنشى رايج شده است. اين اسكناس غير كاغذى شاهاكان يا شاهاگان نام داشته و از جنس چرم بوده است و بر روى آن مهر مخصوص پادشاهى را به صورت داغ مى زدند. شاهاكان، بعدها به كلمه شهروا تغييريافت. شهروا به عنوان اولين اسكناس جهان باپشتوانه طلا ونقره منتشرشد .</a:t>
            </a:r>
            <a:endParaRPr lang="en-US" sz="2200" dirty="0">
              <a:latin typeface="Segoe UI Semilight" panose="020B0402040204020203" pitchFamily="34" charset="0"/>
              <a:ea typeface="Tahoma" panose="020B0604030504040204" pitchFamily="34" charset="0"/>
              <a:cs typeface="Segoe UI Semilight" panose="020B0402040204020203" pitchFamily="34" charset="0"/>
            </a:endParaRPr>
          </a:p>
          <a:p>
            <a:pPr marL="0" indent="0" algn="r">
              <a:lnSpc>
                <a:spcPct val="100000"/>
              </a:lnSpc>
              <a:buNone/>
            </a:pPr>
            <a:r>
              <a:rPr lang="ar-SA" sz="2200" dirty="0">
                <a:latin typeface="Segoe UI Semilight" panose="020B0402040204020203" pitchFamily="34" charset="0"/>
                <a:ea typeface="Tahoma" panose="020B0604030504040204" pitchFamily="34" charset="0"/>
                <a:cs typeface="Segoe UI Semilight" panose="020B0402040204020203" pitchFamily="34" charset="0"/>
              </a:rPr>
              <a:t>چینی‌ها به دلیل کمبود طلا و فلزات در اواسط قرن دهم میلادی چیزی به شبیه به اسکناس ابداع کردند پس از آن اولین اسکناس های کاغذی در چین در دوره پادشاهی هان رایج شد اين اسكناس جياوزى نام داشت . بعد از قرن یازدهم پول کاغذی یک شکل واقعی از ارزش پول را ایجاد کرد سفرهای مارکوپولو به آسیای شرقی علی الخصوص چین ایده پول کاغذی را به اروپاییان انتقال داد .</a:t>
            </a:r>
            <a:endParaRPr lang="en-US" sz="2200" dirty="0">
              <a:latin typeface="Segoe UI Semilight" panose="020B0402040204020203" pitchFamily="34" charset="0"/>
              <a:ea typeface="Tahoma" panose="020B0604030504040204" pitchFamily="34" charset="0"/>
              <a:cs typeface="Segoe UI Semilight" panose="020B0402040204020203" pitchFamily="34" charset="0"/>
            </a:endParaRPr>
          </a:p>
          <a:p>
            <a:pPr marL="0" indent="0" algn="r">
              <a:lnSpc>
                <a:spcPct val="100000"/>
              </a:lnSpc>
              <a:buNone/>
            </a:pPr>
            <a:r>
              <a:rPr lang="ar-SA" sz="2200" dirty="0">
                <a:latin typeface="Segoe UI Semilight" panose="020B0402040204020203" pitchFamily="34" charset="0"/>
                <a:ea typeface="Tahoma" panose="020B0604030504040204" pitchFamily="34" charset="0"/>
                <a:cs typeface="Segoe UI Semilight" panose="020B0402040204020203" pitchFamily="34" charset="0"/>
              </a:rPr>
              <a:t>پس ازحمله مغول و انقراض سلسله خوارزمشاهيان، نوادگان چنگيز در ايران حاكم شدند. در زمان گيخاتو ايلخان مغول به تقليد از كشور چين، پول كاغذى در ايران انتشار يافت. اين پول كاغذى، چاو مبارك ناميده شد .</a:t>
            </a:r>
            <a:endParaRPr lang="en-US" sz="2200" dirty="0">
              <a:latin typeface="Segoe UI Semilight" panose="020B0402040204020203" pitchFamily="34" charset="0"/>
              <a:ea typeface="Tahoma" panose="020B0604030504040204" pitchFamily="34" charset="0"/>
              <a:cs typeface="Segoe UI Semilight" panose="020B0402040204020203" pitchFamily="34" charset="0"/>
            </a:endParaRPr>
          </a:p>
        </p:txBody>
      </p:sp>
      <p:pic>
        <p:nvPicPr>
          <p:cNvPr id="2" name="Picture 1"/>
          <p:cNvPicPr>
            <a:picLocks noChangeAspect="1"/>
          </p:cNvPicPr>
          <p:nvPr/>
        </p:nvPicPr>
        <p:blipFill>
          <a:blip r:embed="rId2" cstate="print"/>
          <a:stretch>
            <a:fillRect/>
          </a:stretch>
        </p:blipFill>
        <p:spPr>
          <a:xfrm>
            <a:off x="1777855" y="4340511"/>
            <a:ext cx="5588290" cy="1947577"/>
          </a:xfrm>
          <a:prstGeom prst="rect">
            <a:avLst/>
          </a:prstGeom>
        </p:spPr>
      </p:pic>
    </p:spTree>
    <p:extLst>
      <p:ext uri="{BB962C8B-B14F-4D97-AF65-F5344CB8AC3E}">
        <p14:creationId xmlns:p14="http://schemas.microsoft.com/office/powerpoint/2010/main" xmlns="" val="2815619129"/>
      </p:ext>
    </p:extLst>
  </p:cSld>
  <p:clrMapOvr>
    <a:masterClrMapping/>
  </p:clrMapOvr>
  <p:transition spd="med">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marL="0" indent="0" algn="r">
              <a:buNone/>
            </a:pPr>
            <a:r>
              <a:rPr lang="ar-SA" dirty="0">
                <a:solidFill>
                  <a:srgbClr val="D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پول  ثبتی  یا  </a:t>
            </a:r>
            <a:r>
              <a:rPr lang="ar-SA" dirty="0" smtClean="0">
                <a:solidFill>
                  <a:srgbClr val="D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تحریری</a:t>
            </a:r>
            <a:endParaRPr lang="en-US" dirty="0" smtClean="0">
              <a:solidFill>
                <a:srgbClr val="D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a:p>
            <a:pPr marL="0" indent="0" algn="r">
              <a:lnSpc>
                <a:spcPct val="100000"/>
              </a:lnSpc>
              <a:buNone/>
            </a:pPr>
            <a:r>
              <a:rPr lang="ar-SA" sz="2200" dirty="0">
                <a:latin typeface="Segoe UI Semilight" panose="020B0402040204020203" pitchFamily="34" charset="0"/>
                <a:ea typeface="Tahoma" panose="020B0604030504040204" pitchFamily="34" charset="0"/>
                <a:cs typeface="Segoe UI Semilight" panose="020B0402040204020203" pitchFamily="34" charset="0"/>
              </a:rPr>
              <a:t>با گسترش ارتباطات، بانک ها فعالیت خود را گسترش دادند و شعبه های آنها در نقاط مختلف در دسترس افراد قرار گرفت؛ نقل و انتقال اسکناس هم کم کم دشوار شد و بشر به دنبال آسانی بیشتر مبادلات بود. بانک ها خدمات مختلفی را در اختیار مشتری ها قرار دادند؛ از جملهٔ آنها، «چک» بود .</a:t>
            </a:r>
            <a:endParaRPr lang="en-US" sz="2200" dirty="0">
              <a:latin typeface="Segoe UI Semilight" panose="020B0402040204020203" pitchFamily="34" charset="0"/>
              <a:ea typeface="Tahoma" panose="020B0604030504040204" pitchFamily="34" charset="0"/>
              <a:cs typeface="Segoe UI Semilight" panose="020B0402040204020203" pitchFamily="34" charset="0"/>
            </a:endParaRPr>
          </a:p>
          <a:p>
            <a:pPr marL="0" indent="0" algn="r">
              <a:lnSpc>
                <a:spcPct val="100000"/>
              </a:lnSpc>
              <a:buNone/>
            </a:pPr>
            <a:r>
              <a:rPr lang="ar-SA" sz="2200" dirty="0">
                <a:latin typeface="Segoe UI Semilight" panose="020B0402040204020203" pitchFamily="34" charset="0"/>
                <a:ea typeface="Tahoma" panose="020B0604030504040204" pitchFamily="34" charset="0"/>
                <a:cs typeface="Segoe UI Semilight" panose="020B0402040204020203" pitchFamily="34" charset="0"/>
              </a:rPr>
              <a:t>در معاملاتی که با چک انجام می شود در واقع پول نقد بین افراد رد و بدل نمی شود بلکه بانک، موجودی حسابی را کاهش، و موجودی حساب دیگری را افزایش می دهد. چون افراد خود مبلغ چک را روی آن می نویسند به آن «پول تحریری» یا «ثبتی» گفته می شود</a:t>
            </a:r>
            <a:r>
              <a:rPr lang="fa-IR" sz="2200" dirty="0">
                <a:latin typeface="Segoe UI Semilight" panose="020B0402040204020203" pitchFamily="34" charset="0"/>
                <a:ea typeface="Tahoma" panose="020B0604030504040204" pitchFamily="34" charset="0"/>
                <a:cs typeface="Segoe UI Semilight" panose="020B0402040204020203" pitchFamily="34" charset="0"/>
              </a:rPr>
              <a:t> .</a:t>
            </a:r>
            <a:endParaRPr lang="en-US" sz="2200" dirty="0">
              <a:latin typeface="Segoe UI Semilight" panose="020B0402040204020203" pitchFamily="34" charset="0"/>
              <a:ea typeface="Tahoma" panose="020B0604030504040204" pitchFamily="34" charset="0"/>
              <a:cs typeface="Segoe UI Semilight" panose="020B0402040204020203" pitchFamily="34" charset="0"/>
            </a:endParaRPr>
          </a:p>
          <a:p>
            <a:pPr marL="0" indent="0" algn="r">
              <a:buNone/>
            </a:pPr>
            <a:r>
              <a:rPr lang="ar-SA" dirty="0">
                <a:solidFill>
                  <a:srgbClr val="D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پول  الکترونیکی  و  </a:t>
            </a:r>
            <a:r>
              <a:rPr lang="ar-SA" dirty="0" smtClean="0">
                <a:solidFill>
                  <a:srgbClr val="D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مجازی</a:t>
            </a:r>
            <a:endParaRPr lang="fa-IR" dirty="0" smtClean="0">
              <a:solidFill>
                <a:srgbClr val="D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a:p>
            <a:pPr marL="0" indent="0" algn="r">
              <a:lnSpc>
                <a:spcPct val="100000"/>
              </a:lnSpc>
              <a:buNone/>
            </a:pPr>
            <a:r>
              <a:rPr lang="ar-SA" sz="2200" dirty="0">
                <a:latin typeface="Segoe UI Semilight" panose="020B0402040204020203" pitchFamily="34" charset="0"/>
                <a:ea typeface="Tahoma" panose="020B0604030504040204" pitchFamily="34" charset="0"/>
                <a:cs typeface="Segoe UI Semilight" panose="020B0402040204020203" pitchFamily="34" charset="0"/>
              </a:rPr>
              <a:t>افزایش حجم و سرعت مبادلات و همراه شدن آن با انقلاب دیجیتال و الکترونیک موجب شد تا بشر به دنبال روش های سریع تر و راحت تری باشد. در نتیجه امروز شاهدیم که پول الکترونیکی قابل ثبت و ضبط در کارت های بانکی و قابل انتقال در شبکه های ارتباطاتی )تلفنی، تلفن همراه و فضای مجازی(، خرید وفروش و انتقال دارایی را بسیار آسان و سریع کرده است </a:t>
            </a:r>
            <a:r>
              <a:rPr lang="ar-SA" sz="2200" dirty="0" smtClean="0">
                <a:latin typeface="Segoe UI Semilight" panose="020B0402040204020203" pitchFamily="34" charset="0"/>
                <a:ea typeface="Tahoma" panose="020B0604030504040204" pitchFamily="34" charset="0"/>
                <a:cs typeface="Segoe UI Semilight" panose="020B0402040204020203" pitchFamily="34" charset="0"/>
              </a:rPr>
              <a:t>.</a:t>
            </a:r>
            <a:endParaRPr lang="fa-IR" sz="2200" dirty="0" smtClean="0">
              <a:latin typeface="Segoe UI Semilight" panose="020B0402040204020203" pitchFamily="34" charset="0"/>
              <a:ea typeface="Tahoma" panose="020B0604030504040204" pitchFamily="34" charset="0"/>
              <a:cs typeface="Segoe UI Semilight" panose="020B0402040204020203" pitchFamily="34" charset="0"/>
            </a:endParaRPr>
          </a:p>
          <a:p>
            <a:pPr marL="0" indent="0" algn="r">
              <a:buNone/>
            </a:pPr>
            <a:r>
              <a:rPr lang="ar-SA" dirty="0" smtClean="0">
                <a:solidFill>
                  <a:srgbClr val="D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وظایف</a:t>
            </a:r>
            <a:r>
              <a:rPr lang="fa-IR" dirty="0" smtClean="0">
                <a:solidFill>
                  <a:srgbClr val="D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a:t>
            </a:r>
            <a:r>
              <a:rPr lang="ar-SA" dirty="0">
                <a:solidFill>
                  <a:srgbClr val="D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 پول</a:t>
            </a:r>
            <a:endParaRPr lang="en-US" dirty="0">
              <a:solidFill>
                <a:srgbClr val="D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a:p>
            <a:pPr marL="0" indent="0" algn="r">
              <a:lnSpc>
                <a:spcPct val="100000"/>
              </a:lnSpc>
              <a:buNone/>
            </a:pPr>
            <a:r>
              <a:rPr lang="ar-SA" sz="2400" dirty="0"/>
              <a:t>با آنچه گفته شد، می توان وظایف پول را چنین خلاصه کرد:</a:t>
            </a:r>
            <a:endParaRPr lang="en-US" sz="2400" dirty="0"/>
          </a:p>
          <a:p>
            <a:pPr marL="0" indent="0" algn="r">
              <a:lnSpc>
                <a:spcPct val="100000"/>
              </a:lnSpc>
              <a:buNone/>
            </a:pPr>
            <a:r>
              <a:rPr lang="ar-SA" sz="2400" b="1" dirty="0"/>
              <a:t>  ۱) وسیلۀ پرداخت در مبادلات :</a:t>
            </a:r>
            <a:r>
              <a:rPr lang="ar-SA" sz="2400" dirty="0"/>
              <a:t> افراد در مبادلات خود ، پول را می پذیرند؛ زیرا می دانند که دیگران نیز هنگام فروش کالاها یا خدمات خود ، آن را خواهند پذیرفت. نقش اصلی پول در مبادلات ، آسان سازی مبادله است.</a:t>
            </a:r>
            <a:endParaRPr lang="en-US" sz="2400" dirty="0"/>
          </a:p>
          <a:p>
            <a:pPr marL="0" indent="0" algn="r">
              <a:lnSpc>
                <a:spcPct val="100000"/>
              </a:lnSpc>
              <a:buNone/>
            </a:pPr>
            <a:endParaRPr lang="en-US" sz="2200" dirty="0">
              <a:latin typeface="Segoe UI Semilight" panose="020B0402040204020203" pitchFamily="34" charset="0"/>
              <a:ea typeface="Tahoma" panose="020B0604030504040204" pitchFamily="34" charset="0"/>
              <a:cs typeface="Segoe UI Semilight" panose="020B0402040204020203" pitchFamily="34" charset="0"/>
            </a:endParaRPr>
          </a:p>
          <a:p>
            <a:pPr marL="0" indent="0" algn="r">
              <a:buNone/>
            </a:pPr>
            <a:endParaRPr lang="en-US" dirty="0">
              <a:solidFill>
                <a:srgbClr val="D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xmlns="" val="276105758"/>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marL="0" indent="0" algn="r" rtl="1">
              <a:lnSpc>
                <a:spcPct val="100000"/>
              </a:lnSpc>
              <a:buNone/>
            </a:pPr>
            <a:r>
              <a:rPr lang="ar-SA" sz="1900" b="1" dirty="0"/>
              <a:t>۲) وسیلۀ  سنجش  ارزش : </a:t>
            </a:r>
            <a:r>
              <a:rPr lang="ar-SA" sz="1900" dirty="0"/>
              <a:t>با پول می توان ارزش کالاها را مشخص کرد و سپس ارزش نسبی آنها را با هم سنجید. این عمل پول ،کار خرید و فروش کالاهای مختلف و تبدیل قیمت ها را به یکدیگر آسان می کند. هر یک از کشورها، دارای واحد ارزش خاص خود هستند؛ مثلاً واحد ارزش در اتحادیه اروپا یورو، در انگلیس پوند و در ایران ریال است.</a:t>
            </a:r>
            <a:endParaRPr lang="en-US" sz="1900" dirty="0"/>
          </a:p>
          <a:p>
            <a:pPr marL="0" indent="0" algn="r">
              <a:lnSpc>
                <a:spcPct val="100000"/>
              </a:lnSpc>
              <a:buNone/>
            </a:pPr>
            <a:r>
              <a:rPr lang="ar-SA" sz="1900" b="1" dirty="0"/>
              <a:t>۳) وسیلۀ پس انداز و حفظ  ارزش : </a:t>
            </a:r>
            <a:r>
              <a:rPr lang="ar-SA" sz="1900" dirty="0"/>
              <a:t>افراد نیازهای گوناگونی دارند که با پرداخت پول، آنها را برطرف می کنند. بعضی نیازها هر روزه و بعضی در طول زمان پیش می آید و فرد همواره باید مقداری پول را برای رفع نیازهای آینده نزد خود نگهداری کند. علاوه بر هزینه های روزمره ،برخی هزینه های غیرقابل پیش بینی نیز هست که در موقعیت های خاص پیش می آید. افراد پول هایی را که نزد خود پس انداز کرده اند به عنوان وسیلهٔ حفظ ارزش در زمان لازم مورد استفاده قرار می دهند</a:t>
            </a:r>
            <a:r>
              <a:rPr lang="ar-SA" sz="1900" dirty="0" smtClean="0"/>
              <a:t>.</a:t>
            </a:r>
            <a:endParaRPr lang="fa-IR" sz="1900" dirty="0" smtClean="0"/>
          </a:p>
          <a:p>
            <a:pPr marL="0" indent="0" algn="r">
              <a:lnSpc>
                <a:spcPct val="100000"/>
              </a:lnSpc>
              <a:buNone/>
            </a:pPr>
            <a:r>
              <a:rPr lang="ar-SA" sz="1900" b="1" dirty="0"/>
              <a:t>۴) وسیلۀ پرداخت های آینده : </a:t>
            </a:r>
            <a:r>
              <a:rPr lang="ar-SA" sz="1900" dirty="0"/>
              <a:t>در صورتی که پول بتواند حفظ ارزش کند، می تواند وسیلهٔ مناسبی برای پرداخت های آینده نیز باشد. این وظیفهٔ پول در روزگار ما کاملاً محسوس است؛ زیرا بیشتر معاملات تجاری در مقابل پرداخت های آینده صورت می گیرد. خرید اقساطی و رد و بدل کردن حواله های بانکی از همین نوع  است. این نوع پرداخت اغلب مورد قبول مردم است.</a:t>
            </a:r>
            <a:endParaRPr lang="en-US" sz="1900" dirty="0"/>
          </a:p>
          <a:p>
            <a:pPr marL="0" indent="0" algn="r">
              <a:buNone/>
            </a:pPr>
            <a:r>
              <a:rPr lang="ar-SA" sz="1900" dirty="0" smtClean="0">
                <a:solidFill>
                  <a:srgbClr val="D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قدرت</a:t>
            </a:r>
            <a:r>
              <a:rPr lang="fa-IR" sz="1900" dirty="0" smtClean="0">
                <a:solidFill>
                  <a:srgbClr val="D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a:t>
            </a:r>
            <a:r>
              <a:rPr lang="ar-SA" sz="1900" dirty="0">
                <a:solidFill>
                  <a:srgbClr val="D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a:t>
            </a:r>
            <a:r>
              <a:rPr lang="ar-SA" sz="1900" dirty="0" smtClean="0">
                <a:solidFill>
                  <a:srgbClr val="D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خرید</a:t>
            </a:r>
            <a:r>
              <a:rPr lang="fa-IR" sz="1900" dirty="0" smtClean="0">
                <a:solidFill>
                  <a:srgbClr val="D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a:t>
            </a:r>
            <a:r>
              <a:rPr lang="ar-SA" sz="1900" dirty="0">
                <a:solidFill>
                  <a:srgbClr val="D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 پول</a:t>
            </a:r>
            <a:endParaRPr lang="en-US" sz="1900" dirty="0">
              <a:solidFill>
                <a:srgbClr val="D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a:p>
            <a:pPr marL="0" indent="0" algn="r">
              <a:lnSpc>
                <a:spcPct val="100000"/>
              </a:lnSpc>
              <a:buNone/>
            </a:pPr>
            <a:r>
              <a:rPr lang="ar-SA" sz="1900" dirty="0">
                <a:latin typeface="Segoe UI Semilight" panose="020B0402040204020203" pitchFamily="34" charset="0"/>
                <a:ea typeface="Tahoma" panose="020B0604030504040204" pitchFamily="34" charset="0"/>
                <a:cs typeface="Segoe UI Semilight" panose="020B0402040204020203" pitchFamily="34" charset="0"/>
              </a:rPr>
              <a:t>حتماً در گفت وگوهای روزمره از اطرافیان شنیده اید که در سال های گذشته کسی که یک میلیون تومان پول داشت، می توانست با آن یک دستگاه آپارتمان بخرد یا با ۵۰۰۰۰ تومان می شد یک دستگاه اتومبیل خرید؛ امّا درحال حاضر با ده میلیون تومان حداکثر بتوان یک دستگاه اتومبیل دست دوم خرید .بنابراین، وقتی یک واحد پول نتواند در طول زمان ارزش خود را حفظ کند، می گوییم که قدرت خرید آن دستخوش تغییر است .</a:t>
            </a:r>
            <a:endParaRPr lang="en-US" sz="1900" dirty="0">
              <a:latin typeface="Segoe UI Semilight" panose="020B0402040204020203" pitchFamily="34" charset="0"/>
              <a:ea typeface="Tahoma" panose="020B0604030504040204" pitchFamily="34" charset="0"/>
              <a:cs typeface="Segoe UI Semilight" panose="020B0402040204020203" pitchFamily="34" charset="0"/>
            </a:endParaRPr>
          </a:p>
          <a:p>
            <a:pPr marL="0" indent="0" algn="r">
              <a:buNone/>
            </a:pPr>
            <a:endParaRPr lang="en-US" sz="2000" dirty="0"/>
          </a:p>
          <a:p>
            <a:endParaRPr lang="en-US" sz="2800" dirty="0"/>
          </a:p>
        </p:txBody>
      </p:sp>
    </p:spTree>
    <p:extLst>
      <p:ext uri="{BB962C8B-B14F-4D97-AF65-F5344CB8AC3E}">
        <p14:creationId xmlns:p14="http://schemas.microsoft.com/office/powerpoint/2010/main" xmlns="" val="2158584054"/>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90"/>
          <p:cNvSpPr>
            <a:spLocks noChangeArrowheads="1" noChangeShapeType="1" noTextEdit="1"/>
          </p:cNvSpPr>
          <p:nvPr/>
        </p:nvSpPr>
        <p:spPr bwMode="auto">
          <a:xfrm>
            <a:off x="6372200" y="2060848"/>
            <a:ext cx="2222500" cy="655637"/>
          </a:xfrm>
          <a:prstGeom prst="rect">
            <a:avLst/>
          </a:prstGeom>
        </p:spPr>
        <p:txBody>
          <a:bodyPr wrap="none" fromWordArt="1">
            <a:prstTxWarp prst="textPlain">
              <a:avLst>
                <a:gd name="adj" fmla="val 50000"/>
              </a:avLst>
            </a:prstTxWarp>
          </a:bodyPr>
          <a:lstStyle/>
          <a:p>
            <a:pPr algn="just">
              <a:buFontTx/>
              <a:buNone/>
            </a:pPr>
            <a:r>
              <a:rPr lang="fa-IR" sz="2800" kern="10" dirty="0">
                <a:ln w="9525">
                  <a:solidFill>
                    <a:srgbClr val="FF6600"/>
                  </a:solidFill>
                  <a:round/>
                  <a:headEnd/>
                  <a:tailEnd/>
                </a:ln>
                <a:solidFill>
                  <a:srgbClr val="FF0000"/>
                </a:solidFill>
                <a:latin typeface="Times New Roman" panose="02020603050405020304" pitchFamily="18" charset="0"/>
                <a:cs typeface="Times New Roman" panose="02020603050405020304" pitchFamily="18" charset="0"/>
              </a:rPr>
              <a:t>رشته :</a:t>
            </a:r>
          </a:p>
        </p:txBody>
      </p:sp>
      <p:sp>
        <p:nvSpPr>
          <p:cNvPr id="3" name="WordArt 92"/>
          <p:cNvSpPr>
            <a:spLocks noChangeArrowheads="1" noChangeShapeType="1" noTextEdit="1"/>
          </p:cNvSpPr>
          <p:nvPr/>
        </p:nvSpPr>
        <p:spPr bwMode="auto">
          <a:xfrm>
            <a:off x="2699792" y="980728"/>
            <a:ext cx="3554462" cy="800100"/>
          </a:xfrm>
          <a:prstGeom prst="rect">
            <a:avLst/>
          </a:prstGeom>
        </p:spPr>
        <p:txBody>
          <a:bodyPr wrap="none" fromWordArt="1">
            <a:prstTxWarp prst="textPlain">
              <a:avLst>
                <a:gd name="adj" fmla="val 50000"/>
              </a:avLst>
            </a:prstTxWarp>
          </a:bodyPr>
          <a:lstStyle/>
          <a:p>
            <a:pPr algn="just">
              <a:buFontTx/>
              <a:buNone/>
            </a:pPr>
            <a:r>
              <a:rPr lang="fa-IR" sz="28700" kern="10" dirty="0" smtClean="0">
                <a:ln w="9525">
                  <a:solidFill>
                    <a:srgbClr val="FF6600"/>
                  </a:solidFill>
                  <a:round/>
                  <a:headEnd/>
                  <a:tailEnd/>
                </a:ln>
                <a:solidFill>
                  <a:srgbClr val="FF0000"/>
                </a:solidFill>
                <a:latin typeface="Times New Roman" panose="02020603050405020304" pitchFamily="18" charset="0"/>
                <a:cs typeface="Times New Roman" panose="02020603050405020304" pitchFamily="18" charset="0"/>
              </a:rPr>
              <a:t>پول-ارز-بانکداری</a:t>
            </a:r>
          </a:p>
          <a:p>
            <a:pPr algn="just">
              <a:buFontTx/>
              <a:buNone/>
            </a:pPr>
            <a:endParaRPr lang="fa-IR" sz="4000" kern="10" dirty="0">
              <a:ln w="9525">
                <a:solidFill>
                  <a:srgbClr val="FF6600"/>
                </a:solidFill>
                <a:round/>
                <a:headEnd/>
                <a:tailEnd/>
              </a:ln>
              <a:solidFill>
                <a:srgbClr val="FF0000"/>
              </a:solidFill>
              <a:latin typeface="Times New Roman" panose="02020603050405020304" pitchFamily="18" charset="0"/>
              <a:cs typeface="Times New Roman" panose="02020603050405020304" pitchFamily="18" charset="0"/>
            </a:endParaRPr>
          </a:p>
        </p:txBody>
      </p:sp>
      <p:sp>
        <p:nvSpPr>
          <p:cNvPr id="4" name="WordArt 93"/>
          <p:cNvSpPr>
            <a:spLocks noChangeArrowheads="1" noChangeShapeType="1" noTextEdit="1"/>
          </p:cNvSpPr>
          <p:nvPr/>
        </p:nvSpPr>
        <p:spPr bwMode="auto">
          <a:xfrm>
            <a:off x="6372200" y="836712"/>
            <a:ext cx="1970087" cy="800100"/>
          </a:xfrm>
          <a:prstGeom prst="rect">
            <a:avLst/>
          </a:prstGeom>
        </p:spPr>
        <p:txBody>
          <a:bodyPr wrap="none" fromWordArt="1">
            <a:prstTxWarp prst="textPlain">
              <a:avLst>
                <a:gd name="adj" fmla="val 50000"/>
              </a:avLst>
            </a:prstTxWarp>
          </a:bodyPr>
          <a:lstStyle/>
          <a:p>
            <a:pPr algn="just">
              <a:buFontTx/>
              <a:buNone/>
            </a:pPr>
            <a:r>
              <a:rPr lang="fa-IR" sz="2800" kern="10" dirty="0">
                <a:ln w="9525">
                  <a:solidFill>
                    <a:srgbClr val="FF6600"/>
                  </a:solidFill>
                  <a:round/>
                  <a:headEnd/>
                  <a:tailEnd/>
                </a:ln>
                <a:solidFill>
                  <a:srgbClr val="FFCC99"/>
                </a:solidFill>
                <a:latin typeface="Times New Roman" panose="02020603050405020304" pitchFamily="18" charset="0"/>
                <a:cs typeface="Times New Roman" panose="02020603050405020304" pitchFamily="18" charset="0"/>
              </a:rPr>
              <a:t> </a:t>
            </a:r>
            <a:r>
              <a:rPr lang="fa-IR" sz="2800" kern="10" dirty="0">
                <a:ln w="9525">
                  <a:solidFill>
                    <a:srgbClr val="FF6600"/>
                  </a:solidFill>
                  <a:round/>
                  <a:headEnd/>
                  <a:tailEnd/>
                </a:ln>
                <a:solidFill>
                  <a:srgbClr val="FF0000"/>
                </a:solidFill>
                <a:latin typeface="Times New Roman" panose="02020603050405020304" pitchFamily="18" charset="0"/>
                <a:cs typeface="Times New Roman" panose="02020603050405020304" pitchFamily="18" charset="0"/>
              </a:rPr>
              <a:t>نام درس   :</a:t>
            </a:r>
          </a:p>
        </p:txBody>
      </p:sp>
      <p:sp>
        <p:nvSpPr>
          <p:cNvPr id="5" name="WordArt 94"/>
          <p:cNvSpPr>
            <a:spLocks noChangeArrowheads="1" noChangeShapeType="1" noTextEdit="1"/>
          </p:cNvSpPr>
          <p:nvPr/>
        </p:nvSpPr>
        <p:spPr bwMode="auto">
          <a:xfrm>
            <a:off x="3635896" y="1988840"/>
            <a:ext cx="2546350" cy="800100"/>
          </a:xfrm>
          <a:prstGeom prst="rect">
            <a:avLst/>
          </a:prstGeom>
        </p:spPr>
        <p:txBody>
          <a:bodyPr wrap="none" fromWordArt="1">
            <a:prstTxWarp prst="textPlain">
              <a:avLst>
                <a:gd name="adj" fmla="val 50000"/>
              </a:avLst>
            </a:prstTxWarp>
          </a:bodyPr>
          <a:lstStyle/>
          <a:p>
            <a:pPr algn="just">
              <a:buFontTx/>
              <a:buNone/>
            </a:pPr>
            <a:r>
              <a:rPr lang="fa-IR" sz="2800" kern="10" dirty="0">
                <a:ln w="9525">
                  <a:solidFill>
                    <a:srgbClr val="FF6600"/>
                  </a:solidFill>
                  <a:round/>
                  <a:headEnd/>
                  <a:tailEnd/>
                </a:ln>
                <a:solidFill>
                  <a:srgbClr val="FF0000"/>
                </a:solidFill>
                <a:latin typeface="Times New Roman" panose="02020603050405020304" pitchFamily="18" charset="0"/>
                <a:cs typeface="Times New Roman" panose="02020603050405020304" pitchFamily="18" charset="0"/>
              </a:rPr>
              <a:t>حسابداری</a:t>
            </a:r>
          </a:p>
        </p:txBody>
      </p:sp>
      <p:sp>
        <p:nvSpPr>
          <p:cNvPr id="6" name="WordArt 95"/>
          <p:cNvSpPr>
            <a:spLocks noChangeArrowheads="1" noChangeShapeType="1" noTextEdit="1"/>
          </p:cNvSpPr>
          <p:nvPr/>
        </p:nvSpPr>
        <p:spPr bwMode="auto">
          <a:xfrm>
            <a:off x="6372200" y="3068960"/>
            <a:ext cx="2151063" cy="685800"/>
          </a:xfrm>
          <a:prstGeom prst="rect">
            <a:avLst/>
          </a:prstGeom>
        </p:spPr>
        <p:txBody>
          <a:bodyPr wrap="none" fromWordArt="1">
            <a:prstTxWarp prst="textPlain">
              <a:avLst>
                <a:gd name="adj" fmla="val 50000"/>
              </a:avLst>
            </a:prstTxWarp>
          </a:bodyPr>
          <a:lstStyle/>
          <a:p>
            <a:pPr algn="just">
              <a:buFontTx/>
              <a:buNone/>
            </a:pPr>
            <a:r>
              <a:rPr lang="fa-IR" sz="2400" kern="10" dirty="0">
                <a:ln w="9525">
                  <a:solidFill>
                    <a:srgbClr val="FF6600"/>
                  </a:solidFill>
                  <a:round/>
                  <a:headEnd/>
                  <a:tailEnd/>
                </a:ln>
                <a:solidFill>
                  <a:srgbClr val="FF0000"/>
                </a:solidFill>
                <a:effectLst>
                  <a:outerShdw dist="35921" dir="2700000" algn="ctr" rotWithShape="0">
                    <a:srgbClr val="808080">
                      <a:alpha val="79999"/>
                    </a:srgbClr>
                  </a:outerShdw>
                </a:effectLst>
                <a:cs typeface="B Zar" panose="00000400000000000000" pitchFamily="2" charset="-78"/>
              </a:rPr>
              <a:t>تعداد واحد  :</a:t>
            </a:r>
          </a:p>
        </p:txBody>
      </p:sp>
      <p:sp>
        <p:nvSpPr>
          <p:cNvPr id="7" name="WordArt 96"/>
          <p:cNvSpPr>
            <a:spLocks noChangeArrowheads="1" noChangeShapeType="1" noTextEdit="1"/>
          </p:cNvSpPr>
          <p:nvPr/>
        </p:nvSpPr>
        <p:spPr bwMode="auto">
          <a:xfrm>
            <a:off x="3995936" y="3212976"/>
            <a:ext cx="2087563" cy="431800"/>
          </a:xfrm>
          <a:prstGeom prst="rect">
            <a:avLst/>
          </a:prstGeom>
        </p:spPr>
        <p:txBody>
          <a:bodyPr wrap="none" fromWordArt="1">
            <a:prstTxWarp prst="textPlain">
              <a:avLst>
                <a:gd name="adj" fmla="val 50000"/>
              </a:avLst>
            </a:prstTxWarp>
          </a:bodyPr>
          <a:lstStyle/>
          <a:p>
            <a:pPr algn="just">
              <a:buFontTx/>
              <a:buNone/>
            </a:pPr>
            <a:r>
              <a:rPr lang="fa-IR" sz="1800" kern="10" dirty="0" smtClean="0">
                <a:ln w="9525">
                  <a:solidFill>
                    <a:srgbClr val="808000"/>
                  </a:solidFill>
                  <a:round/>
                  <a:headEnd/>
                  <a:tailEnd/>
                </a:ln>
                <a:solidFill>
                  <a:srgbClr val="FF0000"/>
                </a:solidFill>
                <a:cs typeface="B Zar" panose="00000400000000000000" pitchFamily="2" charset="-78"/>
              </a:rPr>
              <a:t>2 </a:t>
            </a:r>
            <a:r>
              <a:rPr lang="fa-IR" sz="1800" kern="10" dirty="0">
                <a:ln w="9525">
                  <a:solidFill>
                    <a:srgbClr val="808000"/>
                  </a:solidFill>
                  <a:round/>
                  <a:headEnd/>
                  <a:tailEnd/>
                </a:ln>
                <a:solidFill>
                  <a:srgbClr val="FF0000"/>
                </a:solidFill>
                <a:cs typeface="B Zar" panose="00000400000000000000" pitchFamily="2" charset="-78"/>
              </a:rPr>
              <a:t>واحد</a:t>
            </a:r>
          </a:p>
        </p:txBody>
      </p:sp>
      <p:sp>
        <p:nvSpPr>
          <p:cNvPr id="9" name="WordArt 93"/>
          <p:cNvSpPr>
            <a:spLocks noChangeArrowheads="1" noChangeShapeType="1" noTextEdit="1"/>
          </p:cNvSpPr>
          <p:nvPr/>
        </p:nvSpPr>
        <p:spPr bwMode="auto">
          <a:xfrm>
            <a:off x="3851920" y="3861048"/>
            <a:ext cx="4752528" cy="1296144"/>
          </a:xfrm>
          <a:prstGeom prst="rect">
            <a:avLst/>
          </a:prstGeom>
        </p:spPr>
        <p:txBody>
          <a:bodyPr wrap="none" fromWordArt="1">
            <a:prstTxWarp prst="textPlain">
              <a:avLst>
                <a:gd name="adj" fmla="val 50000"/>
              </a:avLst>
            </a:prstTxWarp>
          </a:bodyPr>
          <a:lstStyle/>
          <a:p>
            <a:pPr algn="just">
              <a:buFontTx/>
              <a:buNone/>
            </a:pPr>
            <a:r>
              <a:rPr lang="fa-IR" kern="10" dirty="0" smtClean="0">
                <a:ln w="9525">
                  <a:solidFill>
                    <a:srgbClr val="FF6600"/>
                  </a:solidFill>
                  <a:round/>
                  <a:headEnd/>
                  <a:tailEnd/>
                </a:ln>
                <a:solidFill>
                  <a:srgbClr val="00B050"/>
                </a:solidFill>
                <a:latin typeface="Times New Roman" panose="02020603050405020304" pitchFamily="18" charset="0"/>
                <a:cs typeface="Times New Roman" panose="02020603050405020304" pitchFamily="18" charset="0"/>
              </a:rPr>
              <a:t>جلسه</a:t>
            </a:r>
            <a:r>
              <a:rPr lang="fa-IR" sz="2800" kern="10" dirty="0" smtClean="0">
                <a:ln w="9525">
                  <a:solidFill>
                    <a:srgbClr val="FF6600"/>
                  </a:solidFill>
                  <a:round/>
                  <a:headEnd/>
                  <a:tailEnd/>
                </a:ln>
                <a:solidFill>
                  <a:srgbClr val="FF0000"/>
                </a:solidFill>
                <a:latin typeface="Times New Roman" panose="02020603050405020304" pitchFamily="18" charset="0"/>
                <a:cs typeface="Times New Roman" panose="02020603050405020304" pitchFamily="18" charset="0"/>
              </a:rPr>
              <a:t> </a:t>
            </a:r>
            <a:r>
              <a:rPr lang="fa-IR" sz="2000" kern="10" dirty="0" smtClean="0">
                <a:ln w="9525">
                  <a:solidFill>
                    <a:srgbClr val="FF6600"/>
                  </a:solidFill>
                  <a:round/>
                  <a:headEnd/>
                  <a:tailEnd/>
                </a:ln>
                <a:solidFill>
                  <a:srgbClr val="00B050"/>
                </a:solidFill>
                <a:latin typeface="Times New Roman" panose="02020603050405020304" pitchFamily="18" charset="0"/>
                <a:cs typeface="Times New Roman" panose="02020603050405020304" pitchFamily="18" charset="0"/>
              </a:rPr>
              <a:t>اول</a:t>
            </a:r>
            <a:endParaRPr lang="fa-IR" sz="2800" kern="10" dirty="0">
              <a:ln w="9525">
                <a:solidFill>
                  <a:srgbClr val="FF6600"/>
                </a:solidFill>
                <a:round/>
                <a:headEnd/>
                <a:tailEnd/>
              </a:ln>
              <a:solidFill>
                <a:srgbClr val="00B050"/>
              </a:solidFill>
              <a:latin typeface="Times New Roman" panose="02020603050405020304" pitchFamily="18" charset="0"/>
              <a:cs typeface="Times New Roman" panose="02020603050405020304" pitchFamily="18" charset="0"/>
            </a:endParaRPr>
          </a:p>
        </p:txBody>
      </p:sp>
      <p:sp>
        <p:nvSpPr>
          <p:cNvPr id="10" name="AutoShape 7"/>
          <p:cNvSpPr>
            <a:spLocks noChangeArrowheads="1"/>
          </p:cNvSpPr>
          <p:nvPr/>
        </p:nvSpPr>
        <p:spPr bwMode="auto">
          <a:xfrm>
            <a:off x="251520" y="5517232"/>
            <a:ext cx="4608512" cy="1152525"/>
          </a:xfrm>
          <a:prstGeom prst="bevel">
            <a:avLst>
              <a:gd name="adj" fmla="val 12500"/>
            </a:avLst>
          </a:prstGeom>
          <a:gradFill rotWithShape="1">
            <a:gsLst>
              <a:gs pos="0">
                <a:srgbClr val="FFFF00"/>
              </a:gs>
              <a:gs pos="100000">
                <a:srgbClr val="767600"/>
              </a:gs>
            </a:gsLst>
            <a:path path="rect">
              <a:fillToRect l="50000" t="50000" r="50000" b="50000"/>
            </a:path>
          </a:gradFill>
          <a:ln w="9525">
            <a:solidFill>
              <a:schemeClr val="tx1"/>
            </a:solidFill>
            <a:miter lim="800000"/>
            <a:headEnd/>
            <a:tailEnd/>
          </a:ln>
        </p:spPr>
        <p:txBody>
          <a:bodyPr wrap="none" anchor="ctr"/>
          <a:lstStyle>
            <a:lvl1pPr marL="457200" indent="-457200" algn="l" rtl="0">
              <a:defRPr>
                <a:solidFill>
                  <a:schemeClr val="tx1"/>
                </a:solidFill>
                <a:latin typeface="Arial" panose="020B0604020202020204" pitchFamily="34" charset="0"/>
                <a:cs typeface="Arial" panose="020B0604020202020204" pitchFamily="34" charset="0"/>
              </a:defRPr>
            </a:lvl1pPr>
            <a:lvl2pPr marL="742950" indent="-285750" algn="l" rtl="0">
              <a:defRPr>
                <a:solidFill>
                  <a:schemeClr val="tx1"/>
                </a:solidFill>
                <a:latin typeface="Arial" panose="020B0604020202020204" pitchFamily="34" charset="0"/>
                <a:cs typeface="Arial" panose="020B0604020202020204" pitchFamily="34" charset="0"/>
              </a:defRPr>
            </a:lvl2pPr>
            <a:lvl3pPr marL="1143000" indent="-228600" algn="l" rtl="0">
              <a:defRPr>
                <a:solidFill>
                  <a:schemeClr val="tx1"/>
                </a:solidFill>
                <a:latin typeface="Arial" panose="020B0604020202020204" pitchFamily="34" charset="0"/>
                <a:cs typeface="Arial" panose="020B0604020202020204" pitchFamily="34" charset="0"/>
              </a:defRPr>
            </a:lvl3pPr>
            <a:lvl4pPr marL="1600200" indent="-228600" algn="l" rtl="0">
              <a:defRPr>
                <a:solidFill>
                  <a:schemeClr val="tx1"/>
                </a:solidFill>
                <a:latin typeface="Arial" panose="020B0604020202020204" pitchFamily="34" charset="0"/>
                <a:cs typeface="Arial" panose="020B0604020202020204" pitchFamily="34" charset="0"/>
              </a:defRPr>
            </a:lvl4pPr>
            <a:lvl5pPr marL="2057400" indent="-228600" algn="l" rtl="0">
              <a:defRPr>
                <a:solidFill>
                  <a:schemeClr val="tx1"/>
                </a:solidFill>
                <a:latin typeface="Arial" panose="020B0604020202020204" pitchFamily="34" charset="0"/>
                <a:cs typeface="Arial" panose="020B0604020202020204" pitchFamily="34" charset="0"/>
              </a:defRPr>
            </a:lvl5pPr>
            <a:lvl6pPr marL="2514600" indent="-228600"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buFontTx/>
              <a:buNone/>
            </a:pPr>
            <a:r>
              <a:rPr lang="fa-IR" sz="2400" dirty="0" smtClean="0"/>
              <a:t>مدرس:مهدی </a:t>
            </a:r>
            <a:r>
              <a:rPr lang="fa-IR" sz="2400" dirty="0" smtClean="0"/>
              <a:t>معصومی</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trips(downLeft)">
                                      <p:cBhvr>
                                        <p:cTn id="11" dur="500"/>
                                        <p:tgtEl>
                                          <p:spTgt spid="3"/>
                                        </p:tgtEl>
                                      </p:cBhvr>
                                    </p:animEffect>
                                  </p:childTnLst>
                                </p:cTn>
                              </p:par>
                            </p:childTnLst>
                          </p:cTn>
                        </p:par>
                        <p:par>
                          <p:cTn id="12" fill="hold">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strips(downLeft)">
                                      <p:cBhvr>
                                        <p:cTn id="15" dur="500"/>
                                        <p:tgtEl>
                                          <p:spTgt spid="2"/>
                                        </p:tgtEl>
                                      </p:cBhvr>
                                    </p:animEffect>
                                  </p:childTnLst>
                                </p:cTn>
                              </p:par>
                            </p:childTnLst>
                          </p:cTn>
                        </p:par>
                        <p:par>
                          <p:cTn id="16" fill="hold">
                            <p:stCondLst>
                              <p:cond delay="1500"/>
                            </p:stCondLst>
                            <p:childTnLst>
                              <p:par>
                                <p:cTn id="17" presetID="18" presetClass="entr" presetSubtype="12"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strips(downLeft)">
                                      <p:cBhvr>
                                        <p:cTn id="19" dur="500"/>
                                        <p:tgtEl>
                                          <p:spTgt spid="5"/>
                                        </p:tgtEl>
                                      </p:cBhvr>
                                    </p:animEffect>
                                  </p:childTnLst>
                                </p:cTn>
                              </p:par>
                            </p:childTnLst>
                          </p:cTn>
                        </p:par>
                        <p:par>
                          <p:cTn id="20" fill="hold">
                            <p:stCondLst>
                              <p:cond delay="2000"/>
                            </p:stCondLst>
                            <p:childTnLst>
                              <p:par>
                                <p:cTn id="21" presetID="18" presetClass="entr" presetSubtype="12"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strips(downLeft)">
                                      <p:cBhvr>
                                        <p:cTn id="23" dur="500"/>
                                        <p:tgtEl>
                                          <p:spTgt spid="6"/>
                                        </p:tgtEl>
                                      </p:cBhvr>
                                    </p:animEffect>
                                  </p:childTnLst>
                                </p:cTn>
                              </p:par>
                            </p:childTnLst>
                          </p:cTn>
                        </p:par>
                        <p:par>
                          <p:cTn id="24" fill="hold">
                            <p:stCondLst>
                              <p:cond delay="2500"/>
                            </p:stCondLst>
                            <p:childTnLst>
                              <p:par>
                                <p:cTn id="25" presetID="18" presetClass="entr" presetSubtype="12"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strips(downLeft)">
                                      <p:cBhvr>
                                        <p:cTn id="27" dur="500"/>
                                        <p:tgtEl>
                                          <p:spTgt spid="7"/>
                                        </p:tgtEl>
                                      </p:cBhvr>
                                    </p:animEffect>
                                  </p:childTnLst>
                                </p:cTn>
                              </p:par>
                            </p:childTnLst>
                          </p:cTn>
                        </p:par>
                        <p:par>
                          <p:cTn id="28" fill="hold">
                            <p:stCondLst>
                              <p:cond delay="3000"/>
                            </p:stCondLst>
                            <p:childTnLst>
                              <p:par>
                                <p:cTn id="29" presetID="18" presetClass="entr" presetSubtype="12"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strips(downLeft)">
                                      <p:cBhvr>
                                        <p:cTn id="31" dur="500"/>
                                        <p:tgtEl>
                                          <p:spTgt spid="9"/>
                                        </p:tgtEl>
                                      </p:cBhvr>
                                    </p:animEffect>
                                  </p:childTnLst>
                                </p:cTn>
                              </p:par>
                            </p:childTnLst>
                          </p:cTn>
                        </p:par>
                        <p:par>
                          <p:cTn id="32" fill="hold">
                            <p:stCondLst>
                              <p:cond delay="3500"/>
                            </p:stCondLst>
                            <p:childTnLst>
                              <p:par>
                                <p:cTn id="33" presetID="39" presetClass="entr" presetSubtype="0" accel="10000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ppt_h</p:attrName>
                                        </p:attrNameLst>
                                      </p:cBhvr>
                                      <p:tavLst>
                                        <p:tav tm="0">
                                          <p:val>
                                            <p:strVal val="#ppt_h/20"/>
                                          </p:val>
                                        </p:tav>
                                        <p:tav tm="50000">
                                          <p:val>
                                            <p:strVal val="#ppt_h/20"/>
                                          </p:val>
                                        </p:tav>
                                        <p:tav tm="100000">
                                          <p:val>
                                            <p:strVal val="#ppt_h"/>
                                          </p:val>
                                        </p:tav>
                                      </p:tavLst>
                                    </p:anim>
                                    <p:anim calcmode="lin" valueType="num">
                                      <p:cBhvr>
                                        <p:cTn id="36" dur="500" fill="hold"/>
                                        <p:tgtEl>
                                          <p:spTgt spid="10"/>
                                        </p:tgtEl>
                                        <p:attrNameLst>
                                          <p:attrName>ppt_w</p:attrName>
                                        </p:attrNameLst>
                                      </p:cBhvr>
                                      <p:tavLst>
                                        <p:tav tm="0">
                                          <p:val>
                                            <p:strVal val="#ppt_w+.3"/>
                                          </p:val>
                                        </p:tav>
                                        <p:tav tm="50000">
                                          <p:val>
                                            <p:strVal val="#ppt_w+.3"/>
                                          </p:val>
                                        </p:tav>
                                        <p:tav tm="100000">
                                          <p:val>
                                            <p:strVal val="#ppt_w"/>
                                          </p:val>
                                        </p:tav>
                                      </p:tavLst>
                                    </p:anim>
                                    <p:anim calcmode="lin" valueType="num">
                                      <p:cBhvr>
                                        <p:cTn id="37" dur="500" fill="hold"/>
                                        <p:tgtEl>
                                          <p:spTgt spid="10"/>
                                        </p:tgtEl>
                                        <p:attrNameLst>
                                          <p:attrName>ppt_x</p:attrName>
                                        </p:attrNameLst>
                                      </p:cBhvr>
                                      <p:tavLst>
                                        <p:tav tm="0">
                                          <p:val>
                                            <p:strVal val="#ppt_x-.3"/>
                                          </p:val>
                                        </p:tav>
                                        <p:tav tm="50000">
                                          <p:val>
                                            <p:strVal val="#ppt_x"/>
                                          </p:val>
                                        </p:tav>
                                        <p:tav tm="100000">
                                          <p:val>
                                            <p:strVal val="#ppt_x"/>
                                          </p:val>
                                        </p:tav>
                                      </p:tavLst>
                                    </p:anim>
                                    <p:anim calcmode="lin" valueType="num">
                                      <p:cBhvr>
                                        <p:cTn id="3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9"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0" y="0"/>
            <a:ext cx="9144000" cy="6858000"/>
          </a:xfrm>
        </p:spPr>
        <p:txBody>
          <a:bodyPr/>
          <a:lstStyle/>
          <a:p>
            <a:pPr marL="0" indent="0" algn="r">
              <a:buNone/>
            </a:pPr>
            <a:endParaRPr lang="fa-IR" sz="2200" dirty="0" smtClean="0">
              <a:latin typeface="Segoe UI Semilight" panose="020B0402040204020203" pitchFamily="34" charset="0"/>
              <a:ea typeface="Tahoma" panose="020B0604030504040204" pitchFamily="34" charset="0"/>
              <a:cs typeface="Segoe UI Semilight" panose="020B0402040204020203" pitchFamily="34" charset="0"/>
            </a:endParaRPr>
          </a:p>
          <a:p>
            <a:pPr marL="0" indent="0" algn="r">
              <a:buNone/>
            </a:pPr>
            <a:endParaRPr lang="fa-IR" sz="2200" dirty="0">
              <a:latin typeface="Segoe UI Semilight" panose="020B0402040204020203" pitchFamily="34" charset="0"/>
              <a:ea typeface="Tahoma" panose="020B0604030504040204" pitchFamily="34" charset="0"/>
              <a:cs typeface="Segoe UI Semilight" panose="020B0402040204020203" pitchFamily="34" charset="0"/>
            </a:endParaRPr>
          </a:p>
          <a:p>
            <a:pPr marL="0" indent="0" algn="r">
              <a:buNone/>
            </a:pPr>
            <a:endParaRPr lang="fa-IR" sz="2200" dirty="0" smtClean="0">
              <a:latin typeface="Segoe UI Semilight" panose="020B0402040204020203" pitchFamily="34" charset="0"/>
              <a:ea typeface="Tahoma" panose="020B0604030504040204" pitchFamily="34" charset="0"/>
              <a:cs typeface="Segoe UI Semilight" panose="020B0402040204020203" pitchFamily="34" charset="0"/>
            </a:endParaRPr>
          </a:p>
          <a:p>
            <a:pPr marL="0" indent="0" algn="r">
              <a:buNone/>
            </a:pPr>
            <a:endParaRPr lang="fa-IR" sz="2200" dirty="0">
              <a:latin typeface="Segoe UI Semilight" panose="020B0402040204020203" pitchFamily="34" charset="0"/>
              <a:ea typeface="Tahoma" panose="020B0604030504040204" pitchFamily="34" charset="0"/>
              <a:cs typeface="Segoe UI Semilight" panose="020B0402040204020203" pitchFamily="34" charset="0"/>
            </a:endParaRPr>
          </a:p>
          <a:p>
            <a:pPr marL="0" indent="0" algn="r">
              <a:buNone/>
            </a:pPr>
            <a:endParaRPr lang="fa-IR" sz="2200" dirty="0" smtClean="0">
              <a:latin typeface="Segoe UI Semilight" panose="020B0402040204020203" pitchFamily="34" charset="0"/>
              <a:ea typeface="Tahoma" panose="020B0604030504040204" pitchFamily="34" charset="0"/>
              <a:cs typeface="Segoe UI Semilight" panose="020B0402040204020203" pitchFamily="34" charset="0"/>
            </a:endParaRPr>
          </a:p>
          <a:p>
            <a:pPr marL="0" indent="0" algn="r">
              <a:buNone/>
            </a:pPr>
            <a:endParaRPr lang="fa-IR" sz="2200" dirty="0">
              <a:latin typeface="Segoe UI Semilight" panose="020B0402040204020203" pitchFamily="34" charset="0"/>
              <a:ea typeface="Tahoma" panose="020B0604030504040204" pitchFamily="34" charset="0"/>
              <a:cs typeface="Segoe UI Semilight" panose="020B0402040204020203" pitchFamily="34" charset="0"/>
            </a:endParaRPr>
          </a:p>
          <a:p>
            <a:pPr marL="0" indent="0" algn="r">
              <a:buNone/>
            </a:pPr>
            <a:endParaRPr lang="fa-IR" sz="2200" dirty="0" smtClean="0">
              <a:latin typeface="Segoe UI Semilight" panose="020B0402040204020203" pitchFamily="34" charset="0"/>
              <a:ea typeface="Tahoma" panose="020B0604030504040204" pitchFamily="34" charset="0"/>
              <a:cs typeface="Segoe UI Semilight" panose="020B0402040204020203" pitchFamily="34" charset="0"/>
            </a:endParaRPr>
          </a:p>
          <a:p>
            <a:pPr marL="0" indent="0" algn="r">
              <a:buNone/>
            </a:pPr>
            <a:r>
              <a:rPr lang="ar-SA" sz="2200" dirty="0" smtClean="0">
                <a:latin typeface="Segoe UI Semilight" panose="020B0402040204020203" pitchFamily="34" charset="0"/>
                <a:ea typeface="Tahoma" panose="020B0604030504040204" pitchFamily="34" charset="0"/>
                <a:cs typeface="Segoe UI Semilight" panose="020B0402040204020203" pitchFamily="34" charset="0"/>
              </a:rPr>
              <a:t>از </a:t>
            </a:r>
            <a:r>
              <a:rPr lang="ar-SA" sz="2200" dirty="0">
                <a:latin typeface="Segoe UI Semilight" panose="020B0402040204020203" pitchFamily="34" charset="0"/>
                <a:ea typeface="Tahoma" panose="020B0604030504040204" pitchFamily="34" charset="0"/>
                <a:cs typeface="Segoe UI Semilight" panose="020B0402040204020203" pitchFamily="34" charset="0"/>
              </a:rPr>
              <a:t>این مثال ها می توان چنین نتیجه گرفت که پول نتوانسته است ارزش خود را حفظ کند و به همین دلیل می گوییم قدرت خریدش را از دست داده است. واضح است که قدرت خرید پول به سطح عمومی قیمت ها در جامعه بستگی دارد؛ به بیان دیگر، هر چه سطح عمومی قیمت ها افزایش یابد ،قدرت خرید پول کاهش می یابد و برعکس. به همین دلیل تورم یکی از مشکلات اقتصادی است؛ چرا که باعث کاهش رفاه خانواده ها و ضرر پس اندازکنندگان می شود و قدرت خرید آنان را می کاهد.</a:t>
            </a:r>
            <a:endParaRPr lang="en-US" sz="2200" dirty="0">
              <a:latin typeface="Segoe UI Semilight" panose="020B0402040204020203" pitchFamily="34" charset="0"/>
              <a:ea typeface="Tahoma" panose="020B0604030504040204" pitchFamily="34" charset="0"/>
              <a:cs typeface="Segoe UI Semilight" panose="020B0402040204020203" pitchFamily="34" charset="0"/>
            </a:endParaRPr>
          </a:p>
          <a:p>
            <a:endParaRPr lang="en-US" dirty="0"/>
          </a:p>
        </p:txBody>
      </p:sp>
      <p:pic>
        <p:nvPicPr>
          <p:cNvPr id="8" name="Picture 7"/>
          <p:cNvPicPr>
            <a:picLocks noChangeAspect="1"/>
          </p:cNvPicPr>
          <p:nvPr/>
        </p:nvPicPr>
        <p:blipFill>
          <a:blip r:embed="rId2" cstate="print"/>
          <a:stretch>
            <a:fillRect/>
          </a:stretch>
        </p:blipFill>
        <p:spPr>
          <a:xfrm>
            <a:off x="2082330" y="314372"/>
            <a:ext cx="6383749" cy="2352628"/>
          </a:xfrm>
          <a:prstGeom prst="rect">
            <a:avLst/>
          </a:prstGeom>
        </p:spPr>
      </p:pic>
    </p:spTree>
    <p:extLst>
      <p:ext uri="{BB962C8B-B14F-4D97-AF65-F5344CB8AC3E}">
        <p14:creationId xmlns:p14="http://schemas.microsoft.com/office/powerpoint/2010/main" xmlns="" val="3481432255"/>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marL="0" indent="0" algn="ctr">
              <a:buNone/>
            </a:pPr>
            <a:r>
              <a:rPr lang="ar-SA" b="1" dirty="0">
                <a:effectLst>
                  <a:outerShdw blurRad="38100" dist="19050" dir="2700000" algn="tl">
                    <a:schemeClr val="dk1">
                      <a:alpha val="40000"/>
                    </a:schemeClr>
                  </a:outerShdw>
                </a:effectLst>
              </a:rPr>
              <a:t>بانک</a:t>
            </a:r>
            <a:endParaRPr lang="en-US" dirty="0"/>
          </a:p>
          <a:p>
            <a:endParaRPr lang="en-US" dirty="0"/>
          </a:p>
        </p:txBody>
      </p:sp>
      <p:pic>
        <p:nvPicPr>
          <p:cNvPr id="4" name="Picture 3"/>
          <p:cNvPicPr>
            <a:picLocks noChangeAspect="1"/>
          </p:cNvPicPr>
          <p:nvPr/>
        </p:nvPicPr>
        <p:blipFill>
          <a:blip r:embed="rId2" cstate="print"/>
          <a:stretch>
            <a:fillRect/>
          </a:stretch>
        </p:blipFill>
        <p:spPr>
          <a:xfrm>
            <a:off x="5020048" y="897665"/>
            <a:ext cx="3571954" cy="3840297"/>
          </a:xfrm>
          <a:prstGeom prst="rect">
            <a:avLst/>
          </a:prstGeom>
        </p:spPr>
      </p:pic>
      <p:pic>
        <p:nvPicPr>
          <p:cNvPr id="5" name="Picture 4"/>
          <p:cNvPicPr>
            <a:picLocks noChangeAspect="1"/>
          </p:cNvPicPr>
          <p:nvPr/>
        </p:nvPicPr>
        <p:blipFill>
          <a:blip r:embed="rId3" cstate="print"/>
          <a:stretch>
            <a:fillRect/>
          </a:stretch>
        </p:blipFill>
        <p:spPr>
          <a:xfrm>
            <a:off x="5020048" y="4737962"/>
            <a:ext cx="3571954" cy="339609"/>
          </a:xfrm>
          <a:prstGeom prst="rect">
            <a:avLst/>
          </a:prstGeom>
        </p:spPr>
      </p:pic>
      <p:pic>
        <p:nvPicPr>
          <p:cNvPr id="6" name="Picture 5"/>
          <p:cNvPicPr>
            <a:picLocks noChangeAspect="1"/>
          </p:cNvPicPr>
          <p:nvPr/>
        </p:nvPicPr>
        <p:blipFill>
          <a:blip r:embed="rId4" cstate="print"/>
          <a:stretch>
            <a:fillRect/>
          </a:stretch>
        </p:blipFill>
        <p:spPr>
          <a:xfrm>
            <a:off x="5020048" y="5063575"/>
            <a:ext cx="3571954" cy="330858"/>
          </a:xfrm>
          <a:prstGeom prst="rect">
            <a:avLst/>
          </a:prstGeom>
        </p:spPr>
      </p:pic>
      <p:pic>
        <p:nvPicPr>
          <p:cNvPr id="9" name="Picture 8"/>
          <p:cNvPicPr/>
          <p:nvPr/>
        </p:nvPicPr>
        <p:blipFill>
          <a:blip r:embed="rId5" cstate="print"/>
          <a:stretch>
            <a:fillRect/>
          </a:stretch>
        </p:blipFill>
        <p:spPr>
          <a:xfrm>
            <a:off x="724375" y="897664"/>
            <a:ext cx="3535625" cy="1154812"/>
          </a:xfrm>
          <a:prstGeom prst="rect">
            <a:avLst/>
          </a:prstGeom>
        </p:spPr>
      </p:pic>
      <p:pic>
        <p:nvPicPr>
          <p:cNvPr id="10" name="Picture 9"/>
          <p:cNvPicPr>
            <a:picLocks noChangeAspect="1"/>
          </p:cNvPicPr>
          <p:nvPr/>
        </p:nvPicPr>
        <p:blipFill>
          <a:blip r:embed="rId6" cstate="print"/>
          <a:stretch>
            <a:fillRect/>
          </a:stretch>
        </p:blipFill>
        <p:spPr>
          <a:xfrm>
            <a:off x="724375" y="1974151"/>
            <a:ext cx="3499951" cy="338388"/>
          </a:xfrm>
          <a:prstGeom prst="rect">
            <a:avLst/>
          </a:prstGeom>
        </p:spPr>
      </p:pic>
      <p:cxnSp>
        <p:nvCxnSpPr>
          <p:cNvPr id="12" name="Straight Connector 11"/>
          <p:cNvCxnSpPr/>
          <p:nvPr/>
        </p:nvCxnSpPr>
        <p:spPr>
          <a:xfrm>
            <a:off x="1529174" y="2174059"/>
            <a:ext cx="1466850" cy="4924"/>
          </a:xfrm>
          <a:prstGeom prst="line">
            <a:avLst/>
          </a:prstGeom>
        </p:spPr>
        <p:style>
          <a:lnRef idx="3">
            <a:schemeClr val="dk1"/>
          </a:lnRef>
          <a:fillRef idx="0">
            <a:schemeClr val="dk1"/>
          </a:fillRef>
          <a:effectRef idx="2">
            <a:schemeClr val="dk1"/>
          </a:effectRef>
          <a:fontRef idx="minor">
            <a:schemeClr val="tx1"/>
          </a:fontRef>
        </p:style>
      </p:cxnSp>
      <p:pic>
        <p:nvPicPr>
          <p:cNvPr id="14" name="Picture 13"/>
          <p:cNvPicPr>
            <a:picLocks noChangeAspect="1"/>
          </p:cNvPicPr>
          <p:nvPr/>
        </p:nvPicPr>
        <p:blipFill>
          <a:blip r:embed="rId7" cstate="print"/>
          <a:stretch>
            <a:fillRect/>
          </a:stretch>
        </p:blipFill>
        <p:spPr>
          <a:xfrm>
            <a:off x="724374" y="2312540"/>
            <a:ext cx="3499952" cy="3134637"/>
          </a:xfrm>
          <a:prstGeom prst="rect">
            <a:avLst/>
          </a:prstGeom>
        </p:spPr>
      </p:pic>
    </p:spTree>
    <p:extLst>
      <p:ext uri="{BB962C8B-B14F-4D97-AF65-F5344CB8AC3E}">
        <p14:creationId xmlns:p14="http://schemas.microsoft.com/office/powerpoint/2010/main" xmlns="" val="115125678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stretch>
            <a:fillRect/>
          </a:stretch>
        </p:blipFill>
        <p:spPr>
          <a:xfrm>
            <a:off x="4993807" y="933376"/>
            <a:ext cx="3571042" cy="2495625"/>
          </a:xfrm>
          <a:prstGeom prst="rect">
            <a:avLst/>
          </a:prstGeom>
        </p:spPr>
      </p:pic>
      <p:pic>
        <p:nvPicPr>
          <p:cNvPr id="8" name="Picture 7"/>
          <p:cNvPicPr>
            <a:picLocks noChangeAspect="1"/>
          </p:cNvPicPr>
          <p:nvPr/>
        </p:nvPicPr>
        <p:blipFill>
          <a:blip r:embed="rId3" cstate="print"/>
          <a:stretch>
            <a:fillRect/>
          </a:stretch>
        </p:blipFill>
        <p:spPr>
          <a:xfrm>
            <a:off x="2676693" y="1389850"/>
            <a:ext cx="1371598" cy="342900"/>
          </a:xfrm>
          <a:prstGeom prst="rect">
            <a:avLst/>
          </a:prstGeom>
        </p:spPr>
      </p:pic>
      <p:pic>
        <p:nvPicPr>
          <p:cNvPr id="9" name="Picture 8"/>
          <p:cNvPicPr>
            <a:picLocks noChangeAspect="1"/>
          </p:cNvPicPr>
          <p:nvPr/>
        </p:nvPicPr>
        <p:blipFill>
          <a:blip r:embed="rId4" cstate="print"/>
          <a:stretch>
            <a:fillRect/>
          </a:stretch>
        </p:blipFill>
        <p:spPr>
          <a:xfrm>
            <a:off x="652311" y="1414230"/>
            <a:ext cx="2024382" cy="294141"/>
          </a:xfrm>
          <a:prstGeom prst="rect">
            <a:avLst/>
          </a:prstGeom>
        </p:spPr>
      </p:pic>
      <p:pic>
        <p:nvPicPr>
          <p:cNvPr id="10" name="Picture 9"/>
          <p:cNvPicPr>
            <a:picLocks noChangeAspect="1"/>
          </p:cNvPicPr>
          <p:nvPr/>
        </p:nvPicPr>
        <p:blipFill>
          <a:blip r:embed="rId5" cstate="print"/>
          <a:stretch>
            <a:fillRect/>
          </a:stretch>
        </p:blipFill>
        <p:spPr>
          <a:xfrm>
            <a:off x="511312" y="1732750"/>
            <a:ext cx="3568332" cy="1390734"/>
          </a:xfrm>
          <a:prstGeom prst="rect">
            <a:avLst/>
          </a:prstGeom>
        </p:spPr>
      </p:pic>
      <p:pic>
        <p:nvPicPr>
          <p:cNvPr id="13" name="Picture 12"/>
          <p:cNvPicPr>
            <a:picLocks noChangeAspect="1"/>
          </p:cNvPicPr>
          <p:nvPr/>
        </p:nvPicPr>
        <p:blipFill>
          <a:blip r:embed="rId6" cstate="print"/>
          <a:stretch>
            <a:fillRect/>
          </a:stretch>
        </p:blipFill>
        <p:spPr>
          <a:xfrm>
            <a:off x="511312" y="3123485"/>
            <a:ext cx="3568332" cy="2458449"/>
          </a:xfrm>
          <a:prstGeom prst="rect">
            <a:avLst/>
          </a:prstGeom>
        </p:spPr>
      </p:pic>
      <p:pic>
        <p:nvPicPr>
          <p:cNvPr id="14" name="Picture 13"/>
          <p:cNvPicPr>
            <a:picLocks noChangeAspect="1"/>
          </p:cNvPicPr>
          <p:nvPr/>
        </p:nvPicPr>
        <p:blipFill>
          <a:blip r:embed="rId7" cstate="print"/>
          <a:stretch>
            <a:fillRect/>
          </a:stretch>
        </p:blipFill>
        <p:spPr>
          <a:xfrm>
            <a:off x="5079024" y="3517901"/>
            <a:ext cx="3400607" cy="2849563"/>
          </a:xfrm>
          <a:prstGeom prst="rect">
            <a:avLst/>
          </a:prstGeom>
        </p:spPr>
      </p:pic>
      <p:pic>
        <p:nvPicPr>
          <p:cNvPr id="15" name="Picture 14"/>
          <p:cNvPicPr>
            <a:picLocks noChangeAspect="1"/>
          </p:cNvPicPr>
          <p:nvPr/>
        </p:nvPicPr>
        <p:blipFill>
          <a:blip r:embed="rId8" cstate="print"/>
          <a:stretch>
            <a:fillRect/>
          </a:stretch>
        </p:blipFill>
        <p:spPr>
          <a:xfrm>
            <a:off x="5079024" y="6367464"/>
            <a:ext cx="2291127" cy="295629"/>
          </a:xfrm>
          <a:prstGeom prst="rect">
            <a:avLst/>
          </a:prstGeom>
        </p:spPr>
      </p:pic>
      <p:pic>
        <p:nvPicPr>
          <p:cNvPr id="16" name="Picture 15"/>
          <p:cNvPicPr>
            <a:picLocks noChangeAspect="1"/>
          </p:cNvPicPr>
          <p:nvPr/>
        </p:nvPicPr>
        <p:blipFill>
          <a:blip r:embed="rId9" cstate="print"/>
          <a:stretch>
            <a:fillRect/>
          </a:stretch>
        </p:blipFill>
        <p:spPr>
          <a:xfrm>
            <a:off x="1181100" y="5581934"/>
            <a:ext cx="2898544" cy="355853"/>
          </a:xfrm>
          <a:prstGeom prst="rect">
            <a:avLst/>
          </a:prstGeom>
        </p:spPr>
      </p:pic>
    </p:spTree>
    <p:extLst>
      <p:ext uri="{BB962C8B-B14F-4D97-AF65-F5344CB8AC3E}">
        <p14:creationId xmlns:p14="http://schemas.microsoft.com/office/powerpoint/2010/main" xmlns="" val="264819253"/>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stretch>
            <a:fillRect/>
          </a:stretch>
        </p:blipFill>
        <p:spPr>
          <a:xfrm>
            <a:off x="5053428" y="0"/>
            <a:ext cx="3571042" cy="4644942"/>
          </a:xfrm>
          <a:prstGeom prst="rect">
            <a:avLst/>
          </a:prstGeom>
        </p:spPr>
      </p:pic>
      <p:pic>
        <p:nvPicPr>
          <p:cNvPr id="6" name="Picture 5"/>
          <p:cNvPicPr>
            <a:picLocks noChangeAspect="1"/>
          </p:cNvPicPr>
          <p:nvPr/>
        </p:nvPicPr>
        <p:blipFill>
          <a:blip r:embed="rId3" cstate="print"/>
          <a:stretch>
            <a:fillRect/>
          </a:stretch>
        </p:blipFill>
        <p:spPr>
          <a:xfrm>
            <a:off x="5053428" y="4380002"/>
            <a:ext cx="3571042" cy="2477998"/>
          </a:xfrm>
          <a:prstGeom prst="rect">
            <a:avLst/>
          </a:prstGeom>
        </p:spPr>
      </p:pic>
      <p:pic>
        <p:nvPicPr>
          <p:cNvPr id="9" name="Picture 8"/>
          <p:cNvPicPr>
            <a:picLocks noChangeAspect="1"/>
          </p:cNvPicPr>
          <p:nvPr/>
        </p:nvPicPr>
        <p:blipFill>
          <a:blip r:embed="rId4" cstate="print"/>
          <a:stretch>
            <a:fillRect/>
          </a:stretch>
        </p:blipFill>
        <p:spPr>
          <a:xfrm>
            <a:off x="5553075" y="3940175"/>
            <a:ext cx="2295525" cy="439827"/>
          </a:xfrm>
          <a:prstGeom prst="rect">
            <a:avLst/>
          </a:prstGeom>
        </p:spPr>
      </p:pic>
      <p:pic>
        <p:nvPicPr>
          <p:cNvPr id="10" name="Picture 9"/>
          <p:cNvPicPr>
            <a:picLocks noChangeAspect="1"/>
          </p:cNvPicPr>
          <p:nvPr/>
        </p:nvPicPr>
        <p:blipFill>
          <a:blip r:embed="rId5" cstate="print"/>
          <a:stretch>
            <a:fillRect/>
          </a:stretch>
        </p:blipFill>
        <p:spPr>
          <a:xfrm>
            <a:off x="5003421" y="3951377"/>
            <a:ext cx="671513" cy="428624"/>
          </a:xfrm>
          <a:prstGeom prst="rect">
            <a:avLst/>
          </a:prstGeom>
        </p:spPr>
      </p:pic>
      <p:pic>
        <p:nvPicPr>
          <p:cNvPr id="11" name="Picture 10"/>
          <p:cNvPicPr>
            <a:picLocks noChangeAspect="1"/>
          </p:cNvPicPr>
          <p:nvPr/>
        </p:nvPicPr>
        <p:blipFill>
          <a:blip r:embed="rId6" cstate="print"/>
          <a:stretch>
            <a:fillRect/>
          </a:stretch>
        </p:blipFill>
        <p:spPr>
          <a:xfrm>
            <a:off x="614777" y="556640"/>
            <a:ext cx="3571042" cy="2872360"/>
          </a:xfrm>
          <a:prstGeom prst="rect">
            <a:avLst/>
          </a:prstGeom>
        </p:spPr>
      </p:pic>
      <p:pic>
        <p:nvPicPr>
          <p:cNvPr id="12" name="Picture 11"/>
          <p:cNvPicPr>
            <a:picLocks noChangeAspect="1"/>
          </p:cNvPicPr>
          <p:nvPr/>
        </p:nvPicPr>
        <p:blipFill>
          <a:blip r:embed="rId7" cstate="print"/>
          <a:stretch>
            <a:fillRect/>
          </a:stretch>
        </p:blipFill>
        <p:spPr>
          <a:xfrm>
            <a:off x="3272070" y="3429001"/>
            <a:ext cx="1013699" cy="409575"/>
          </a:xfrm>
          <a:prstGeom prst="rect">
            <a:avLst/>
          </a:prstGeom>
        </p:spPr>
      </p:pic>
      <p:pic>
        <p:nvPicPr>
          <p:cNvPr id="13" name="Picture 12"/>
          <p:cNvPicPr>
            <a:picLocks noChangeAspect="1"/>
          </p:cNvPicPr>
          <p:nvPr/>
        </p:nvPicPr>
        <p:blipFill>
          <a:blip r:embed="rId8" cstate="print"/>
          <a:stretch>
            <a:fillRect/>
          </a:stretch>
        </p:blipFill>
        <p:spPr>
          <a:xfrm>
            <a:off x="614777" y="3731604"/>
            <a:ext cx="3529308" cy="439547"/>
          </a:xfrm>
          <a:prstGeom prst="rect">
            <a:avLst/>
          </a:prstGeom>
        </p:spPr>
      </p:pic>
      <p:pic>
        <p:nvPicPr>
          <p:cNvPr id="14" name="Picture 13"/>
          <p:cNvPicPr>
            <a:picLocks noChangeAspect="1"/>
          </p:cNvPicPr>
          <p:nvPr/>
        </p:nvPicPr>
        <p:blipFill>
          <a:blip r:embed="rId9" cstate="print"/>
          <a:stretch>
            <a:fillRect/>
          </a:stretch>
        </p:blipFill>
        <p:spPr>
          <a:xfrm>
            <a:off x="701333" y="4106300"/>
            <a:ext cx="3442752" cy="2751700"/>
          </a:xfrm>
          <a:prstGeom prst="rect">
            <a:avLst/>
          </a:prstGeom>
        </p:spPr>
      </p:pic>
    </p:spTree>
    <p:extLst>
      <p:ext uri="{BB962C8B-B14F-4D97-AF65-F5344CB8AC3E}">
        <p14:creationId xmlns:p14="http://schemas.microsoft.com/office/powerpoint/2010/main" xmlns="" val="3797979023"/>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stretch>
            <a:fillRect/>
          </a:stretch>
        </p:blipFill>
        <p:spPr>
          <a:xfrm>
            <a:off x="5120102" y="326927"/>
            <a:ext cx="3571042" cy="2465486"/>
          </a:xfrm>
          <a:prstGeom prst="rect">
            <a:avLst/>
          </a:prstGeom>
        </p:spPr>
      </p:pic>
      <p:pic>
        <p:nvPicPr>
          <p:cNvPr id="6" name="Picture 5"/>
          <p:cNvPicPr>
            <a:picLocks noChangeAspect="1"/>
          </p:cNvPicPr>
          <p:nvPr/>
        </p:nvPicPr>
        <p:blipFill>
          <a:blip r:embed="rId3" cstate="print"/>
          <a:stretch>
            <a:fillRect/>
          </a:stretch>
        </p:blipFill>
        <p:spPr>
          <a:xfrm>
            <a:off x="5374687" y="2966555"/>
            <a:ext cx="3061871" cy="362888"/>
          </a:xfrm>
          <a:prstGeom prst="rect">
            <a:avLst/>
          </a:prstGeom>
        </p:spPr>
      </p:pic>
      <p:pic>
        <p:nvPicPr>
          <p:cNvPr id="7" name="Picture 6"/>
          <p:cNvPicPr>
            <a:picLocks noChangeAspect="1"/>
          </p:cNvPicPr>
          <p:nvPr/>
        </p:nvPicPr>
        <p:blipFill>
          <a:blip r:embed="rId4" cstate="print"/>
          <a:stretch>
            <a:fillRect/>
          </a:stretch>
        </p:blipFill>
        <p:spPr>
          <a:xfrm>
            <a:off x="5217523" y="3329444"/>
            <a:ext cx="3376196" cy="3394645"/>
          </a:xfrm>
          <a:prstGeom prst="rect">
            <a:avLst/>
          </a:prstGeom>
        </p:spPr>
      </p:pic>
      <p:pic>
        <p:nvPicPr>
          <p:cNvPr id="8" name="Picture 7"/>
          <p:cNvPicPr>
            <a:picLocks noChangeAspect="1"/>
          </p:cNvPicPr>
          <p:nvPr/>
        </p:nvPicPr>
        <p:blipFill>
          <a:blip r:embed="rId5" cstate="print"/>
          <a:stretch>
            <a:fillRect/>
          </a:stretch>
        </p:blipFill>
        <p:spPr>
          <a:xfrm>
            <a:off x="633827" y="326928"/>
            <a:ext cx="3571042" cy="3222091"/>
          </a:xfrm>
          <a:prstGeom prst="rect">
            <a:avLst/>
          </a:prstGeom>
        </p:spPr>
      </p:pic>
      <p:pic>
        <p:nvPicPr>
          <p:cNvPr id="9" name="Picture 8"/>
          <p:cNvPicPr>
            <a:picLocks noChangeAspect="1"/>
          </p:cNvPicPr>
          <p:nvPr/>
        </p:nvPicPr>
        <p:blipFill>
          <a:blip r:embed="rId6" cstate="print"/>
          <a:stretch>
            <a:fillRect/>
          </a:stretch>
        </p:blipFill>
        <p:spPr>
          <a:xfrm>
            <a:off x="3728843" y="3549019"/>
            <a:ext cx="476025" cy="373353"/>
          </a:xfrm>
          <a:prstGeom prst="rect">
            <a:avLst/>
          </a:prstGeom>
        </p:spPr>
      </p:pic>
      <p:pic>
        <p:nvPicPr>
          <p:cNvPr id="10" name="Picture 9"/>
          <p:cNvPicPr>
            <a:picLocks noChangeAspect="1"/>
          </p:cNvPicPr>
          <p:nvPr/>
        </p:nvPicPr>
        <p:blipFill>
          <a:blip r:embed="rId7" cstate="print"/>
          <a:stretch>
            <a:fillRect/>
          </a:stretch>
        </p:blipFill>
        <p:spPr>
          <a:xfrm>
            <a:off x="766164" y="3922372"/>
            <a:ext cx="3306365" cy="2703483"/>
          </a:xfrm>
          <a:prstGeom prst="rect">
            <a:avLst/>
          </a:prstGeom>
        </p:spPr>
      </p:pic>
    </p:spTree>
    <p:extLst>
      <p:ext uri="{BB962C8B-B14F-4D97-AF65-F5344CB8AC3E}">
        <p14:creationId xmlns:p14="http://schemas.microsoft.com/office/powerpoint/2010/main" xmlns="" val="75321126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stretch>
            <a:fillRect/>
          </a:stretch>
        </p:blipFill>
        <p:spPr>
          <a:xfrm>
            <a:off x="5025461" y="339219"/>
            <a:ext cx="3575614" cy="4923370"/>
          </a:xfrm>
          <a:prstGeom prst="rect">
            <a:avLst/>
          </a:prstGeom>
        </p:spPr>
      </p:pic>
      <p:pic>
        <p:nvPicPr>
          <p:cNvPr id="6" name="Picture 5"/>
          <p:cNvPicPr>
            <a:picLocks noChangeAspect="1"/>
          </p:cNvPicPr>
          <p:nvPr/>
        </p:nvPicPr>
        <p:blipFill>
          <a:blip r:embed="rId3" cstate="print"/>
          <a:stretch>
            <a:fillRect/>
          </a:stretch>
        </p:blipFill>
        <p:spPr>
          <a:xfrm>
            <a:off x="624911" y="339220"/>
            <a:ext cx="3575614" cy="5015655"/>
          </a:xfrm>
          <a:prstGeom prst="rect">
            <a:avLst/>
          </a:prstGeom>
        </p:spPr>
      </p:pic>
      <p:pic>
        <p:nvPicPr>
          <p:cNvPr id="7" name="Picture 6"/>
          <p:cNvPicPr>
            <a:picLocks noChangeAspect="1"/>
          </p:cNvPicPr>
          <p:nvPr/>
        </p:nvPicPr>
        <p:blipFill>
          <a:blip r:embed="rId4" cstate="print"/>
          <a:stretch>
            <a:fillRect/>
          </a:stretch>
        </p:blipFill>
        <p:spPr>
          <a:xfrm>
            <a:off x="5187427" y="5452842"/>
            <a:ext cx="3251681" cy="1405159"/>
          </a:xfrm>
          <a:prstGeom prst="rect">
            <a:avLst/>
          </a:prstGeom>
        </p:spPr>
      </p:pic>
      <p:pic>
        <p:nvPicPr>
          <p:cNvPr id="8" name="Picture 7"/>
          <p:cNvPicPr>
            <a:picLocks noChangeAspect="1"/>
          </p:cNvPicPr>
          <p:nvPr/>
        </p:nvPicPr>
        <p:blipFill>
          <a:blip r:embed="rId5" cstate="print"/>
          <a:stretch>
            <a:fillRect/>
          </a:stretch>
        </p:blipFill>
        <p:spPr>
          <a:xfrm>
            <a:off x="650492" y="5452841"/>
            <a:ext cx="3524450" cy="1058626"/>
          </a:xfrm>
          <a:prstGeom prst="rect">
            <a:avLst/>
          </a:prstGeom>
        </p:spPr>
      </p:pic>
      <p:pic>
        <p:nvPicPr>
          <p:cNvPr id="9" name="Picture 8"/>
          <p:cNvPicPr/>
          <p:nvPr/>
        </p:nvPicPr>
        <p:blipFill>
          <a:blip r:embed="rId6" cstate="print"/>
          <a:stretch>
            <a:fillRect/>
          </a:stretch>
        </p:blipFill>
        <p:spPr>
          <a:xfrm>
            <a:off x="1619689" y="5326787"/>
            <a:ext cx="5850221" cy="45719"/>
          </a:xfrm>
          <a:prstGeom prst="rect">
            <a:avLst/>
          </a:prstGeom>
        </p:spPr>
      </p:pic>
      <p:pic>
        <p:nvPicPr>
          <p:cNvPr id="11" name="Picture 10"/>
          <p:cNvPicPr>
            <a:picLocks noChangeAspect="1"/>
          </p:cNvPicPr>
          <p:nvPr/>
        </p:nvPicPr>
        <p:blipFill>
          <a:blip r:embed="rId7" cstate="print"/>
          <a:stretch>
            <a:fillRect/>
          </a:stretch>
        </p:blipFill>
        <p:spPr>
          <a:xfrm>
            <a:off x="650492" y="6155421"/>
            <a:ext cx="367174" cy="356047"/>
          </a:xfrm>
          <a:prstGeom prst="rect">
            <a:avLst/>
          </a:prstGeom>
        </p:spPr>
      </p:pic>
    </p:spTree>
    <p:extLst>
      <p:ext uri="{BB962C8B-B14F-4D97-AF65-F5344CB8AC3E}">
        <p14:creationId xmlns:p14="http://schemas.microsoft.com/office/powerpoint/2010/main" xmlns="" val="1974789101"/>
      </p:ext>
    </p:extLst>
  </p:cSld>
  <p:clrMapOvr>
    <a:masterClrMapping/>
  </p:clrMapOvr>
  <mc:AlternateContent xmlns:mc="http://schemas.openxmlformats.org/markup-compatibility/2006">
    <mc:Choice xmlns:p14="http://schemas.microsoft.com/office/powerpoint/2010/main" xmlns=""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stretch>
            <a:fillRect/>
          </a:stretch>
        </p:blipFill>
        <p:spPr>
          <a:xfrm>
            <a:off x="5241643" y="417357"/>
            <a:ext cx="3575614" cy="1467918"/>
          </a:xfrm>
          <a:prstGeom prst="rect">
            <a:avLst/>
          </a:prstGeom>
        </p:spPr>
      </p:pic>
      <p:pic>
        <p:nvPicPr>
          <p:cNvPr id="6" name="Picture 5"/>
          <p:cNvPicPr>
            <a:picLocks noChangeAspect="1"/>
          </p:cNvPicPr>
          <p:nvPr/>
        </p:nvPicPr>
        <p:blipFill>
          <a:blip r:embed="rId3" cstate="print"/>
          <a:stretch>
            <a:fillRect/>
          </a:stretch>
        </p:blipFill>
        <p:spPr>
          <a:xfrm>
            <a:off x="7029449" y="1847175"/>
            <a:ext cx="728663" cy="76200"/>
          </a:xfrm>
          <a:prstGeom prst="rect">
            <a:avLst/>
          </a:prstGeom>
        </p:spPr>
      </p:pic>
      <p:pic>
        <p:nvPicPr>
          <p:cNvPr id="7" name="Picture 6"/>
          <p:cNvPicPr>
            <a:picLocks noChangeAspect="1"/>
          </p:cNvPicPr>
          <p:nvPr/>
        </p:nvPicPr>
        <p:blipFill>
          <a:blip r:embed="rId4" cstate="print"/>
          <a:stretch>
            <a:fillRect/>
          </a:stretch>
        </p:blipFill>
        <p:spPr>
          <a:xfrm>
            <a:off x="5241643" y="1533546"/>
            <a:ext cx="736485" cy="247187"/>
          </a:xfrm>
          <a:prstGeom prst="rect">
            <a:avLst/>
          </a:prstGeom>
        </p:spPr>
      </p:pic>
      <p:pic>
        <p:nvPicPr>
          <p:cNvPr id="8" name="Picture 7"/>
          <p:cNvPicPr>
            <a:picLocks noChangeAspect="1"/>
          </p:cNvPicPr>
          <p:nvPr/>
        </p:nvPicPr>
        <p:blipFill>
          <a:blip r:embed="rId5" cstate="print"/>
          <a:stretch>
            <a:fillRect/>
          </a:stretch>
        </p:blipFill>
        <p:spPr>
          <a:xfrm>
            <a:off x="6555062" y="2162174"/>
            <a:ext cx="2262195" cy="377826"/>
          </a:xfrm>
          <a:prstGeom prst="rect">
            <a:avLst/>
          </a:prstGeom>
        </p:spPr>
      </p:pic>
      <p:pic>
        <p:nvPicPr>
          <p:cNvPr id="9" name="Picture 8"/>
          <p:cNvPicPr>
            <a:picLocks noChangeAspect="1"/>
          </p:cNvPicPr>
          <p:nvPr/>
        </p:nvPicPr>
        <p:blipFill>
          <a:blip r:embed="rId6" cstate="print"/>
          <a:stretch>
            <a:fillRect/>
          </a:stretch>
        </p:blipFill>
        <p:spPr>
          <a:xfrm>
            <a:off x="5241643" y="2670350"/>
            <a:ext cx="3575614" cy="2150550"/>
          </a:xfrm>
          <a:prstGeom prst="rect">
            <a:avLst/>
          </a:prstGeom>
        </p:spPr>
      </p:pic>
      <p:pic>
        <p:nvPicPr>
          <p:cNvPr id="10" name="Picture 9"/>
          <p:cNvPicPr>
            <a:picLocks noChangeAspect="1"/>
          </p:cNvPicPr>
          <p:nvPr/>
        </p:nvPicPr>
        <p:blipFill>
          <a:blip r:embed="rId7" cstate="print"/>
          <a:stretch>
            <a:fillRect/>
          </a:stretch>
        </p:blipFill>
        <p:spPr>
          <a:xfrm>
            <a:off x="5241643" y="4438650"/>
            <a:ext cx="1384057" cy="382251"/>
          </a:xfrm>
          <a:prstGeom prst="rect">
            <a:avLst/>
          </a:prstGeom>
        </p:spPr>
      </p:pic>
      <p:pic>
        <p:nvPicPr>
          <p:cNvPr id="12" name="Picture 11"/>
          <p:cNvPicPr>
            <a:picLocks noChangeAspect="1"/>
          </p:cNvPicPr>
          <p:nvPr/>
        </p:nvPicPr>
        <p:blipFill>
          <a:blip r:embed="rId8" cstate="print"/>
          <a:stretch>
            <a:fillRect/>
          </a:stretch>
        </p:blipFill>
        <p:spPr>
          <a:xfrm>
            <a:off x="606884" y="417357"/>
            <a:ext cx="3575614" cy="4582412"/>
          </a:xfrm>
          <a:prstGeom prst="rect">
            <a:avLst/>
          </a:prstGeom>
        </p:spPr>
      </p:pic>
      <p:pic>
        <p:nvPicPr>
          <p:cNvPr id="13" name="Picture 12"/>
          <p:cNvPicPr>
            <a:picLocks noChangeAspect="1"/>
          </p:cNvPicPr>
          <p:nvPr/>
        </p:nvPicPr>
        <p:blipFill>
          <a:blip r:embed="rId9" cstate="print"/>
          <a:stretch>
            <a:fillRect/>
          </a:stretch>
        </p:blipFill>
        <p:spPr>
          <a:xfrm>
            <a:off x="606885" y="4999770"/>
            <a:ext cx="3575614" cy="1771853"/>
          </a:xfrm>
          <a:prstGeom prst="rect">
            <a:avLst/>
          </a:prstGeom>
        </p:spPr>
      </p:pic>
    </p:spTree>
    <p:extLst>
      <p:ext uri="{BB962C8B-B14F-4D97-AF65-F5344CB8AC3E}">
        <p14:creationId xmlns:p14="http://schemas.microsoft.com/office/powerpoint/2010/main" xmlns="" val="3105449358"/>
      </p:ext>
    </p:extLst>
  </p:cSld>
  <p:clrMapOvr>
    <a:masterClrMapping/>
  </p:clrMapOvr>
  <p:transition spd="slow">
    <p:comb/>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7"/>
          <p:cNvSpPr txBox="1">
            <a:spLocks/>
          </p:cNvSpPr>
          <p:nvPr/>
        </p:nvSpPr>
        <p:spPr>
          <a:xfrm>
            <a:off x="1113011" y="4005064"/>
            <a:ext cx="8030989" cy="1060154"/>
          </a:xfrm>
          <a:prstGeom prst="rect">
            <a:avLst/>
          </a:prstGeom>
        </p:spPr>
        <p:txBody>
          <a:bodyPr vert="horz" lIns="91440" tIns="45720" rIns="91440" bIns="45720" rtlCol="0" anchor="t">
            <a:noAutofit/>
          </a:bodyPr>
          <a:lstStyle/>
          <a:p>
            <a:pPr marL="0" marR="0" lvl="0" indent="0" algn="l" defTabSz="457200" rtl="0" eaLnBrk="1" fontAlgn="auto" latinLnBrk="0" hangingPunct="1">
              <a:lnSpc>
                <a:spcPct val="100000"/>
              </a:lnSpc>
              <a:spcBef>
                <a:spcPct val="20000"/>
              </a:spcBef>
              <a:spcAft>
                <a:spcPts val="600"/>
              </a:spcAft>
              <a:buClr>
                <a:sysClr val="window" lastClr="FFFFFF"/>
              </a:buClr>
              <a:buSzPct val="80000"/>
              <a:buFont typeface="Wingdings 3" panose="05040102010807070707" pitchFamily="18" charset="2"/>
              <a:buNone/>
              <a:tabLst/>
              <a:defRPr/>
            </a:pPr>
            <a:r>
              <a:rPr kumimoji="0" lang="fa-IR" sz="4800" b="0" i="0" u="none" strike="noStrike" kern="1200" cap="none" spc="0" normalizeH="0" baseline="0" noProof="0" dirty="0" smtClean="0">
                <a:ln>
                  <a:noFill/>
                </a:ln>
                <a:solidFill>
                  <a:srgbClr val="FF0000"/>
                </a:solidFill>
                <a:effectLst/>
                <a:uLnTx/>
                <a:uFillTx/>
                <a:latin typeface="Century Gothic"/>
                <a:ea typeface="+mn-ea"/>
                <a:cs typeface="B Titr" panose="00000700000000000000" pitchFamily="2" charset="-78"/>
              </a:rPr>
              <a:t>تاریخچه پیدایش پول و بانکداری</a:t>
            </a:r>
            <a:endParaRPr kumimoji="0" lang="en-US" sz="4800" b="0" i="0" u="none" strike="noStrike" kern="1200" cap="none" spc="0" normalizeH="0" baseline="0" noProof="0" dirty="0">
              <a:ln>
                <a:noFill/>
              </a:ln>
              <a:solidFill>
                <a:srgbClr val="FF0000"/>
              </a:solidFill>
              <a:effectLst/>
              <a:uLnTx/>
              <a:uFillTx/>
              <a:latin typeface="Century Gothic"/>
              <a:ea typeface="+mn-ea"/>
              <a:cs typeface="+mn-cs"/>
            </a:endParaRPr>
          </a:p>
        </p:txBody>
      </p:sp>
      <p:sp>
        <p:nvSpPr>
          <p:cNvPr id="5" name="Title 1"/>
          <p:cNvSpPr txBox="1">
            <a:spLocks/>
          </p:cNvSpPr>
          <p:nvPr/>
        </p:nvSpPr>
        <p:spPr>
          <a:xfrm>
            <a:off x="2915816" y="2060848"/>
            <a:ext cx="4104457" cy="891345"/>
          </a:xfrm>
          <a:prstGeom prst="rect">
            <a:avLst/>
          </a:prstGeom>
          <a:effectLst/>
        </p:spPr>
        <p:txBody>
          <a:bodyPr vert="horz" lIns="91440" tIns="45720" rIns="91440" bIns="45720" rtlCol="0" anchor="b">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a-IR" sz="7200" b="0" i="0" u="none" strike="noStrike" kern="1200" cap="all" spc="0" normalizeH="0" baseline="0" noProof="0" dirty="0" smtClean="0">
                <a:ln w="3175" cmpd="sng">
                  <a:noFill/>
                </a:ln>
                <a:solidFill>
                  <a:srgbClr val="FF0000"/>
                </a:solidFill>
                <a:effectLst/>
                <a:uLnTx/>
                <a:uFillTx/>
                <a:latin typeface="Century Gothic"/>
                <a:ea typeface="+mj-ea"/>
                <a:cs typeface="B Titr" panose="00000700000000000000" pitchFamily="2" charset="-78"/>
              </a:rPr>
              <a:t>فصل اول</a:t>
            </a:r>
            <a:endParaRPr kumimoji="0" lang="en-US" sz="7200" b="0" i="0" u="none" strike="noStrike" kern="1200" cap="all" spc="0" normalizeH="0" baseline="0" noProof="0" dirty="0">
              <a:ln w="3175" cmpd="sng">
                <a:noFill/>
              </a:ln>
              <a:solidFill>
                <a:srgbClr val="FF0000"/>
              </a:solidFill>
              <a:effectLst/>
              <a:uLnTx/>
              <a:uFillTx/>
              <a:latin typeface="Century Gothic"/>
              <a:ea typeface="+mj-ea"/>
              <a:cs typeface="B Titr" panose="000007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32656"/>
            <a:ext cx="8964488" cy="5632311"/>
          </a:xfrm>
          <a:prstGeom prst="rect">
            <a:avLst/>
          </a:prstGeom>
        </p:spPr>
        <p:txBody>
          <a:bodyPr wrap="square">
            <a:spAutoFit/>
          </a:bodyPr>
          <a:lstStyle/>
          <a:p>
            <a:pPr algn="r"/>
            <a:r>
              <a:rPr lang="fa-IR" sz="2400" dirty="0" smtClean="0"/>
              <a:t/>
            </a:r>
            <a:br>
              <a:rPr lang="fa-IR" sz="2400" dirty="0" smtClean="0"/>
            </a:br>
            <a:endParaRPr lang="fa-IR" sz="2400" dirty="0" smtClean="0"/>
          </a:p>
          <a:p>
            <a:pPr algn="r"/>
            <a:r>
              <a:rPr lang="fa-IR" sz="2400" dirty="0" smtClean="0"/>
              <a:t>اولين </a:t>
            </a:r>
            <a:r>
              <a:rPr lang="fa-IR" sz="2400" dirty="0" smtClean="0"/>
              <a:t>نياز كه منجر به انتخاب پول شد نياز به مبادله بوده است.</a:t>
            </a:r>
            <a:br>
              <a:rPr lang="fa-IR" sz="2400" dirty="0" smtClean="0"/>
            </a:br>
            <a:r>
              <a:rPr lang="fa-IR" sz="2400" dirty="0" smtClean="0"/>
              <a:t>شكل اوليه ي انجام مبادله به صورت مبادلات پاياپاي صورت ميگرفت. از مشكلات عمده ي چنين </a:t>
            </a:r>
            <a:r>
              <a:rPr lang="fa-IR" sz="2400" dirty="0" smtClean="0"/>
              <a:t>روشي يافتن </a:t>
            </a:r>
            <a:r>
              <a:rPr lang="fa-IR" sz="2400" dirty="0" smtClean="0"/>
              <a:t>عرضه كننده يا متقاضي و واحد سنجش ارزش بوده </a:t>
            </a:r>
            <a:r>
              <a:rPr lang="fa-IR" sz="2400" dirty="0" smtClean="0"/>
              <a:t>است.</a:t>
            </a:r>
            <a:r>
              <a:rPr lang="fa-IR" sz="2400" dirty="0" smtClean="0"/>
              <a:t/>
            </a:r>
            <a:br>
              <a:rPr lang="fa-IR" sz="2400" dirty="0" smtClean="0"/>
            </a:br>
            <a:r>
              <a:rPr lang="fa-IR" sz="2400" dirty="0" smtClean="0"/>
              <a:t>انتخاب و رواج يك كالا به عنوان واحد سنجش و وسيله ي مبادله منجر به شكل گيري كالاي پولي شد. كه </a:t>
            </a:r>
            <a:r>
              <a:rPr lang="fa-IR" sz="2400" dirty="0" smtClean="0"/>
              <a:t>با توجه </a:t>
            </a:r>
            <a:r>
              <a:rPr lang="fa-IR" sz="2400" dirty="0" smtClean="0"/>
              <a:t>به عرف و عادت، شرايط خاص جغرافيايي و تاريخي جوامع مختلف، متفاوت بود. </a:t>
            </a:r>
            <a:r>
              <a:rPr lang="fa-IR" sz="2400" dirty="0" smtClean="0"/>
              <a:t>رونق تجارت وبخصوص </a:t>
            </a:r>
            <a:r>
              <a:rPr lang="fa-IR" sz="2400" dirty="0" smtClean="0"/>
              <a:t>تجارت بين اقوام و جوامع مختلف از يك طرف و مسائلي مانند امكانات نگهداري </a:t>
            </a:r>
            <a:r>
              <a:rPr lang="fa-IR" sz="2400" dirty="0" smtClean="0"/>
              <a:t>كالاي پولي، فساد </a:t>
            </a:r>
            <a:r>
              <a:rPr lang="fa-IR" sz="2400" dirty="0" smtClean="0"/>
              <a:t>و حمل و نقل آن منجر به پيدايش كالاي پولي فلزي )معمولاً طلا و نقره( شد. درجهي </a:t>
            </a:r>
            <a:r>
              <a:rPr lang="fa-IR" sz="2400" dirty="0" smtClean="0"/>
              <a:t>خلوص متفاوت</a:t>
            </a:r>
            <a:r>
              <a:rPr lang="fa-IR" sz="2400" dirty="0" smtClean="0"/>
              <a:t> </a:t>
            </a:r>
            <a:r>
              <a:rPr lang="fa-IR" sz="2400" dirty="0" smtClean="0"/>
              <a:t>اين </a:t>
            </a:r>
            <a:r>
              <a:rPr lang="fa-IR" sz="2400" dirty="0" smtClean="0"/>
              <a:t>فلزات نياز ضرب آنها به صورت سكه به گونهاي كه عيار آن توسط ضارب مشخص و تضمين شود </a:t>
            </a:r>
            <a:r>
              <a:rPr lang="fa-IR" sz="2400" dirty="0" smtClean="0"/>
              <a:t>را مطرح </a:t>
            </a:r>
            <a:r>
              <a:rPr lang="fa-IR" sz="2400" dirty="0" smtClean="0"/>
              <a:t>كرد.</a:t>
            </a:r>
            <a:br>
              <a:rPr lang="fa-IR" sz="2400" dirty="0" smtClean="0"/>
            </a:br>
            <a:r>
              <a:rPr lang="fa-IR" sz="2400" dirty="0" smtClean="0"/>
              <a:t>قانون گرشام: پول بد پول خوب را از جريان خارج ميكند. كه در </a:t>
            </a:r>
            <a:r>
              <a:rPr lang="fa-IR" sz="900" dirty="0" smtClean="0"/>
              <a:t>مورد</a:t>
            </a:r>
            <a:r>
              <a:rPr lang="fa-IR" sz="2400" dirty="0" smtClean="0"/>
              <a:t> كالاي پولي فلزي بيان شد.</a:t>
            </a:r>
            <a:br>
              <a:rPr lang="fa-IR" sz="2400" dirty="0" smtClean="0"/>
            </a:br>
            <a:endParaRPr lang="en-US" sz="2400" dirty="0">
              <a:solidFill>
                <a:schemeClr val="bg1"/>
              </a:solidFill>
              <a:cs typeface="B Titr" panose="00000700000000000000" pitchFamily="2" charset="-7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476673"/>
            <a:ext cx="8496944" cy="4893647"/>
          </a:xfrm>
          <a:prstGeom prst="rect">
            <a:avLst/>
          </a:prstGeom>
        </p:spPr>
        <p:txBody>
          <a:bodyPr wrap="square">
            <a:spAutoFit/>
          </a:bodyPr>
          <a:lstStyle/>
          <a:p>
            <a:pPr algn="r"/>
            <a:r>
              <a:rPr lang="fa-IR" sz="2400" dirty="0" smtClean="0"/>
              <a:t>افزايش حجم مبادلات و همچنين بعد مكاني براي مبادلات دشواريهايي را در استفاده از طلا و نقره باتوجه به حمل و حفاظت از آن به وجود ميآورد. اين موارد زمينهي پيدايش پول كالايي (پول كاغذي) را فراهم آورد.</a:t>
            </a:r>
            <a:br>
              <a:rPr lang="fa-IR" sz="2400" dirty="0" smtClean="0"/>
            </a:br>
            <a:r>
              <a:rPr lang="fa-IR" sz="2400" dirty="0" smtClean="0"/>
              <a:t>كه در ابتدا به صورت اسكناس با پشتوانه منتشر ميشد و بعدها به دليل اينكه در اكثر جوامع انتشار اسكناس به وسيله ي دولتها صورت ميگرفت، به شكل اسكناس دولتي پول بدون پشتوانه انتشار  يافت.  </a:t>
            </a:r>
          </a:p>
          <a:p>
            <a:pPr algn="r"/>
            <a:r>
              <a:rPr lang="fa-IR" sz="2400" dirty="0" smtClean="0"/>
              <a:t>به عبارت ديگر ارتباط بين اسكناس و محتوي كالايي آن طلابه تدريج ضعيف و سپس قطع گرديد.</a:t>
            </a:r>
            <a:br>
              <a:rPr lang="fa-IR" sz="2400" dirty="0" smtClean="0"/>
            </a:br>
            <a:r>
              <a:rPr lang="fa-IR" sz="2400" dirty="0" smtClean="0"/>
              <a:t>پول بانكي (سپرده) بانكهاي بازرگاني نيز همچون بانكهاي مركزي ناشر اسكناس ميتوانند پول ايجاد نمايند.</a:t>
            </a:r>
          </a:p>
          <a:p>
            <a:pPr algn="r"/>
            <a:r>
              <a:rPr lang="fa-IR" sz="2400" dirty="0" smtClean="0"/>
              <a:t> پول آفريني بانكهاي بازرگاني از طريق ايجاد اعتبارات ميباشد.</a:t>
            </a:r>
          </a:p>
          <a:p>
            <a:pPr algn="r"/>
            <a:r>
              <a:rPr lang="fa-IR" sz="2400" dirty="0" smtClean="0"/>
              <a:t> صدور كارتهاي اعتباري نيز ب نوبه ي خود يك نوع پول آفريني محسوب ميشود.</a:t>
            </a:r>
            <a:br>
              <a:rPr lang="fa-IR" sz="2400" dirty="0" smtClean="0"/>
            </a:br>
            <a:endParaRPr lang="en-US" sz="2400" dirty="0">
              <a:solidFill>
                <a:schemeClr val="bg1"/>
              </a:solidFill>
              <a:cs typeface="B Titr" panose="00000700000000000000" pitchFamily="2" charset="-7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404664"/>
            <a:ext cx="7704856" cy="6001643"/>
          </a:xfrm>
          <a:prstGeom prst="rect">
            <a:avLst/>
          </a:prstGeom>
        </p:spPr>
        <p:txBody>
          <a:bodyPr wrap="square">
            <a:spAutoFit/>
          </a:bodyPr>
          <a:lstStyle/>
          <a:p>
            <a:pPr algn="r"/>
            <a:r>
              <a:rPr lang="fa-IR" sz="2400" dirty="0" smtClean="0"/>
              <a:t/>
            </a:r>
            <a:br>
              <a:rPr lang="fa-IR" sz="2400" dirty="0" smtClean="0"/>
            </a:br>
            <a:r>
              <a:rPr lang="fa-IR" sz="2400" dirty="0" smtClean="0"/>
              <a:t>بانكداري امروزه يك پديده از قرن هفدهم به بعد ميباشد. و بانك آمستردام، بانك سوئد، بانك انگلستان و بانك عمومي فرانسه را ميتوان نخستين بانكهاي تشكيل شده دانست. ميتوان بانك سوئد انگلستان را دومين بانك سهامي به شمار آورد. مؤسس بانك عمومي فرانسه نيز جان لاو اسكاتلندي بود كه</a:t>
            </a:r>
            <a:br>
              <a:rPr lang="fa-IR" sz="2400" dirty="0" smtClean="0"/>
            </a:br>
            <a:r>
              <a:rPr lang="fa-IR" sz="2400" dirty="0" smtClean="0"/>
              <a:t>بعدها مبادرت به تشكيل »كمپاني غرب« نمود. غير از بانك انگلستان سه بانك ديگر عمدتاً به دليل عدم رعايت نسبت مناسب سپرده به ذخيره ورشكسته و منحل شدند.</a:t>
            </a:r>
            <a:br>
              <a:rPr lang="fa-IR" sz="2400" dirty="0" smtClean="0"/>
            </a:br>
            <a:r>
              <a:rPr lang="fa-IR" sz="2400" dirty="0" smtClean="0"/>
              <a:t>9بانكداري به مفهوم جديد آن در ايران با تأسيس بانك جديد شرق در سال 1887ميلادي ( 1266شمسي) تجربه شد. اين بانك با تشكيل بانك شاهنشاهي ايران در سال 1889ميلادي به امتياز بارون رويتر منحل شد.</a:t>
            </a:r>
            <a:br>
              <a:rPr lang="fa-IR" sz="2400" dirty="0" smtClean="0"/>
            </a:br>
            <a:r>
              <a:rPr lang="fa-IR" sz="2400" dirty="0" smtClean="0"/>
              <a:t>روسها نيز در سال 1890ميلادي امتياز تأسيس بانكي با عنوان »بانك استقراضي ايران« را به دست آوردند كه پس از انحلال در بانك كشاورزي .ادغام شد </a:t>
            </a:r>
            <a:br>
              <a:rPr lang="fa-IR" sz="2400" dirty="0" smtClean="0"/>
            </a:br>
            <a:r>
              <a:rPr lang="fa-IR" sz="2400" dirty="0" smtClean="0"/>
              <a:t/>
            </a:r>
            <a:br>
              <a:rPr lang="fa-IR" sz="2400" dirty="0" smtClean="0"/>
            </a:br>
            <a:endParaRPr lang="en-US" sz="2400" dirty="0">
              <a:solidFill>
                <a:schemeClr val="bg1"/>
              </a:solidFill>
              <a:cs typeface="B Titr" panose="00000700000000000000" pitchFamily="2" charset="-7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97346"/>
            <a:ext cx="8964488" cy="6001643"/>
          </a:xfrm>
          <a:prstGeom prst="rect">
            <a:avLst/>
          </a:prstGeom>
        </p:spPr>
        <p:txBody>
          <a:bodyPr wrap="square">
            <a:spAutoFit/>
          </a:bodyPr>
          <a:lstStyle/>
          <a:p>
            <a:pPr algn="r"/>
            <a:r>
              <a:rPr lang="fa-IR" sz="2400" dirty="0" smtClean="0"/>
              <a:t/>
            </a:r>
            <a:br>
              <a:rPr lang="fa-IR" sz="2400" dirty="0" smtClean="0"/>
            </a:br>
            <a:r>
              <a:rPr lang="fa-IR" sz="2400" dirty="0" smtClean="0"/>
              <a:t>اولين بانك ايراني كه افتتاح گرديد بانك سپه بود. كه در سال 1304تحت نام »بانك پهلوي قشون« تأسيس شد. قانون تأسيس بانك ملي نيز در 14ارديبهشت 1306از تصويب مجلس شوراي ملي گذشت. پس از بازخريد حق انتشار اسكناس از بانك شاهنشاهي در سال 1309اين امتياز در سال 1310به بانك ملي واگذار گرديد. در سال 1317به دنبال تصويب اساسنامهي جديد وظايف حفظ ارزش پول، حفظ موازنه ي ارزي،</a:t>
            </a:r>
            <a:br>
              <a:rPr lang="fa-IR" sz="2400" dirty="0" smtClean="0"/>
            </a:br>
            <a:r>
              <a:rPr lang="fa-IR" sz="2400" dirty="0" smtClean="0"/>
              <a:t>تنظيم اعتبارات كشور، نظارت بر فعاليتهاي ساير بانكها و به عبارت ديگر وظايف يك بانك مركزي به بانك ملي واگذار شد. در خرداد 1339اساسنامهي جديدي براي بانك ملي فراهم شد و با تفكيك وظايف آن بانك مركزي ايران تشكيل شد.</a:t>
            </a:r>
            <a:br>
              <a:rPr lang="fa-IR" sz="2400" dirty="0" smtClean="0"/>
            </a:br>
            <a:r>
              <a:rPr lang="fa-IR" sz="2400" dirty="0" smtClean="0"/>
              <a:t>قوانين بانكي در ايران:</a:t>
            </a:r>
            <a:br>
              <a:rPr lang="fa-IR" sz="2400" dirty="0" smtClean="0"/>
            </a:br>
            <a:r>
              <a:rPr lang="fa-IR" sz="2400" dirty="0" smtClean="0"/>
              <a:t>در آذر ماه 1325اولين مصوبه براي كنترل عمليات اعتباري بانكي به تصويب هيأت دولت رسيد. در اين مصوبه بانكها موظف به حفظ ذخيرهي قانوني 15درصد براي سپردههاي ديداري و 6درصد براي سپردههاي مدتدار نزد بانك ملي شدند. در اسفند 1327مصوبه ديگري در جهت نظارت بر بانكهاي خارجي به تصويب رسيد. </a:t>
            </a:r>
            <a:br>
              <a:rPr lang="fa-IR" sz="2400" dirty="0" smtClean="0"/>
            </a:br>
            <a:r>
              <a:rPr lang="fa-IR" sz="2400" dirty="0" smtClean="0"/>
              <a:t/>
            </a:r>
            <a:br>
              <a:rPr lang="fa-IR" sz="2400" dirty="0" smtClean="0"/>
            </a:br>
            <a:endParaRPr lang="en-US" sz="2400" dirty="0">
              <a:solidFill>
                <a:schemeClr val="bg1"/>
              </a:solidFill>
              <a:cs typeface="B Titr" panose="00000700000000000000" pitchFamily="2" charset="-7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476672"/>
            <a:ext cx="7776864" cy="6555641"/>
          </a:xfrm>
          <a:prstGeom prst="rect">
            <a:avLst/>
          </a:prstGeom>
        </p:spPr>
        <p:txBody>
          <a:bodyPr wrap="square">
            <a:spAutoFit/>
          </a:bodyPr>
          <a:lstStyle/>
          <a:p>
            <a:pPr algn="r"/>
            <a:r>
              <a:rPr lang="fa-IR" sz="2000" dirty="0" smtClean="0"/>
              <a:t>موارد بالا مصوبهي هيأت وزيران بود و قانون تلقي نميشوند. اولين قانون بانكي در سال 1334به تصويب كميسيونهاي مشترك دو مجلس وقت در آن دوره رسيد. كه شامل 5قسمت بود و در آن مقام مسئول جديدي به نام هيأت نظارت بر بانكها با وظايف اجازهي تأسيس بانك، تعطيل بانك پس از تأسيس، اجراي سياست پولي و اعتباري كشور، اجازهي  معاملات ارزي بانكها و تنظيم مقررات خاص ناظر بر روابط بانكها و مشتريان آنها تعيين شد.</a:t>
            </a:r>
            <a:br>
              <a:rPr lang="fa-IR" sz="2000" dirty="0" smtClean="0"/>
            </a:br>
            <a:r>
              <a:rPr lang="fa-IR" sz="2000" dirty="0" smtClean="0"/>
              <a:t>عمدهترين تحول در قوانين بانكي پس از انقلاب با تصويب قانون عمليات بانكي بدون ربا در 5فصل و 27ماده مصوب سال 1362بهوجود آمد. فصل اول طي دو ماده اختصاص به اهداف و وظايف نظام بانكي در جمهوري اسلامي ايران دارد. فصل دوم در چهار ماده به تجهيز منابع پولي ميپردازد. فصل سوم را در يازده ماده معين ميكند. بانك مركزي و سياست پولي طي سه ماده در فصل چهارم تعيين شده است.</a:t>
            </a:r>
            <a:br>
              <a:rPr lang="fa-IR" sz="2000" dirty="0" smtClean="0"/>
            </a:br>
            <a:r>
              <a:rPr lang="fa-IR" sz="2000" dirty="0" smtClean="0"/>
              <a:t>ماده ي 20در اين فصل بانك مركزي را مجاز به دخالت و نظارت در امور پولي و بانكي از .طريق ابزارهاي ذيل مينمايد </a:t>
            </a:r>
            <a:br>
              <a:rPr lang="fa-IR" sz="2000" dirty="0" smtClean="0"/>
            </a:br>
            <a:r>
              <a:rPr lang="fa-IR" sz="2000" dirty="0" smtClean="0"/>
              <a:t>1-تعيين حداقل و يا حداكثر نسبت سود بانكها در عقود مختلف (مشاركت، مظاربه، معاملات اقساطي، اجارهبه شرط تمليك)</a:t>
            </a:r>
            <a:br>
              <a:rPr lang="fa-IR" sz="2000" dirty="0" smtClean="0"/>
            </a:br>
            <a:r>
              <a:rPr lang="fa-IR" sz="2000" dirty="0" smtClean="0"/>
              <a:t>2- تعيين رشتههاي مختلف سرمايهگذاري و مشاركت و تعيين حداقل نرخ سود احتمالي براي انتخاب</a:t>
            </a:r>
            <a:br>
              <a:rPr lang="fa-IR" sz="2000" dirty="0" smtClean="0"/>
            </a:br>
            <a:r>
              <a:rPr lang="fa-IR" sz="2000" dirty="0" smtClean="0"/>
              <a:t>طرحهاي سرمايهگذاري</a:t>
            </a:r>
            <a:r>
              <a:rPr lang="fa-IR" sz="2000" smtClean="0"/>
              <a:t/>
            </a:r>
            <a:br>
              <a:rPr lang="fa-IR" sz="2000" smtClean="0"/>
            </a:br>
            <a:r>
              <a:rPr lang="fa-IR" sz="2000" smtClean="0"/>
              <a:t>3- </a:t>
            </a:r>
            <a:r>
              <a:rPr lang="fa-IR" sz="2000" dirty="0" smtClean="0"/>
              <a:t>تعيين انواع و ميزان حداقل و حداكثر كارمزد خدمات بانكي </a:t>
            </a:r>
          </a:p>
          <a:p>
            <a:pPr algn="r"/>
            <a:r>
              <a:rPr lang="fa-IR" sz="2000" dirty="0" smtClean="0"/>
              <a:t>4- تعيين حداقل و حداكثر ميزان عقود مختلف براي بانكها </a:t>
            </a:r>
            <a:br>
              <a:rPr lang="fa-IR" sz="2000" dirty="0" smtClean="0"/>
            </a:br>
            <a:r>
              <a:rPr lang="fa-IR" sz="2000" dirty="0" smtClean="0"/>
              <a:t/>
            </a:r>
            <a:br>
              <a:rPr lang="fa-IR" sz="2000" dirty="0" smtClean="0"/>
            </a:br>
            <a:endParaRPr lang="en-US" sz="2000" dirty="0">
              <a:solidFill>
                <a:schemeClr val="bg1"/>
              </a:solidFill>
              <a:cs typeface="B Titr" panose="00000700000000000000" pitchFamily="2" charset="-7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260649"/>
            <a:ext cx="8424936" cy="6555641"/>
          </a:xfrm>
          <a:prstGeom prst="rect">
            <a:avLst/>
          </a:prstGeom>
        </p:spPr>
        <p:txBody>
          <a:bodyPr wrap="square">
            <a:spAutoFit/>
          </a:bodyPr>
          <a:lstStyle/>
          <a:p>
            <a:pPr algn="r"/>
            <a:r>
              <a:rPr lang="ar-SA" sz="2000" dirty="0" smtClean="0">
                <a:solidFill>
                  <a:srgbClr val="D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تعریف پول</a:t>
            </a:r>
            <a:endParaRPr lang="fa-IR" sz="2000" dirty="0" smtClean="0">
              <a:solidFill>
                <a:srgbClr val="D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a:p>
            <a:pPr algn="r"/>
            <a:r>
              <a:rPr lang="ar-SA" sz="2000" dirty="0" smtClean="0">
                <a:latin typeface="Segoe UI Semilight" panose="020B0402040204020203" pitchFamily="34" charset="0"/>
                <a:ea typeface="Tahoma" panose="020B0604030504040204" pitchFamily="34" charset="0"/>
                <a:cs typeface="Segoe UI Semilight" panose="020B0402040204020203" pitchFamily="34" charset="0"/>
              </a:rPr>
              <a:t>پول یا پیسه در تعریف ابتدایی آن وسیله، قطعه، شی، یا چیزیست که انسان‌ها برای تبادل خواسته‌ها، خدمات، کالاها و نیازها از آن استفاده می‌کنند. به صورت کلّی هر چیزی می‌تواند به عنوان پول مورد استفاده قرار گیرد. در زمانهای قدیم کالاها معمولاً به عنوان پول مورد استفاده قرار می‌گرفتند و در بسیاری کشورهای جهان طلا و نقره به عنوان پول رایج بودند.پول ظاهراً کلمه یونانی است. پول به عنوان شیوه ای یکسان برای اندازه گیری ارزش کالاها و خدمات، جایگزین معاملات پایاپای شده است. اسکناس یا پول کاغذی و یا پولبرگ که امروزه درهمه کشورهای جهان جریان دارد قرن دهم میلادی باب شد .</a:t>
            </a:r>
            <a:endParaRPr lang="en-US" sz="2000" dirty="0" smtClean="0"/>
          </a:p>
          <a:p>
            <a:pPr algn="r"/>
            <a:r>
              <a:rPr lang="ar-SA" sz="2000" dirty="0" smtClean="0">
                <a:solidFill>
                  <a:srgbClr val="D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پول چگونه به وجود آمد؟ </a:t>
            </a:r>
            <a:endParaRPr lang="fa-IR" sz="2000" dirty="0" smtClean="0">
              <a:solidFill>
                <a:srgbClr val="D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a:p>
            <a:pPr algn="r"/>
            <a:r>
              <a:rPr lang="ar-SA" sz="2000" dirty="0" smtClean="0">
                <a:latin typeface="Segoe UI Semilight" panose="020B0402040204020203" pitchFamily="34" charset="0"/>
                <a:ea typeface="Tahoma" panose="020B0604030504040204" pitchFamily="34" charset="0"/>
                <a:cs typeface="Segoe UI Semilight" panose="020B0402040204020203" pitchFamily="34" charset="0"/>
              </a:rPr>
              <a:t>پول نتیجه تکامل مبادله کالاها است. قبل از به وجود آمدن فناوری اجتماعی بسیار مهمی به نام پول، مبادلات به صورت کالا با کالا انجام می گرفت و هر کس کالاهای اضافهٔ خود را با کالاهایی مبادله می کرد که بدان نیاز داشت. به این نوع از مبادله «تهاتر» می گویند و امروزه هم گاه دیده می شود ( در مبادلات روستایی یا در سطح بین المللی ). </a:t>
            </a:r>
            <a:endParaRPr lang="en-US" sz="2000" dirty="0" smtClean="0">
              <a:latin typeface="Segoe UI Semilight" panose="020B0402040204020203" pitchFamily="34" charset="0"/>
              <a:ea typeface="Tahoma" panose="020B0604030504040204" pitchFamily="34" charset="0"/>
              <a:cs typeface="Segoe UI Semilight" panose="020B0402040204020203" pitchFamily="34" charset="0"/>
            </a:endParaRPr>
          </a:p>
          <a:p>
            <a:pPr algn="r"/>
            <a:r>
              <a:rPr lang="ar-SA" sz="2000" dirty="0" smtClean="0">
                <a:latin typeface="Segoe UI Semilight" panose="020B0402040204020203" pitchFamily="34" charset="0"/>
                <a:ea typeface="Tahoma" panose="020B0604030504040204" pitchFamily="34" charset="0"/>
                <a:cs typeface="Segoe UI Semilight" panose="020B0402040204020203" pitchFamily="34" charset="0"/>
              </a:rPr>
              <a:t>این نوع مبادلات مشکلات زیادی به همراه داشت؛ برای مثال، فرد الف که مقداری گندم اضافی داشت و می خواست آن را با برنج معاوضه کند، باید فرد ب را می یافت که برنج اضافی داشته باشد. در ضمن حاضر باشد آن را با گندم معاوضه کند. این کار بسیار دشوار بود و موجب می شد هزینه های مبادلاتی در زندگی انسان به شدت افزایش یابد، علاوه بر این، چه بسا برای حل این مشکل مجبور بود به ده ها نفر مراجعه کند و ده ها مبادله انجام دهد تا به خواسته فرد ب برسد. در تهاتر، تعیین و محاسبه قیمت ها و تبدیل آنها به یکدیگر نیز مشکل زا بود .مشکل سوم پس انداز و حفظ ارزش و انتقال آن به آینده بود . </a:t>
            </a:r>
            <a:endParaRPr lang="fa-IR" sz="2000" dirty="0"/>
          </a:p>
          <a:p>
            <a:pPr algn="r"/>
            <a:endParaRPr lang="en-US" sz="2000"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TotalTime>
  <Words>1848</Words>
  <Application>Microsoft Office PowerPoint</Application>
  <PresentationFormat>On-screen Show (4:3)</PresentationFormat>
  <Paragraphs>103</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mahdi</dc:creator>
  <cp:lastModifiedBy>mahdi</cp:lastModifiedBy>
  <cp:revision>20</cp:revision>
  <dcterms:created xsi:type="dcterms:W3CDTF">2020-03-14T16:28:55Z</dcterms:created>
  <dcterms:modified xsi:type="dcterms:W3CDTF">2020-03-14T17:10:38Z</dcterms:modified>
</cp:coreProperties>
</file>