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7"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571D5-26FC-4BA5-82ED-FFB7F04E97A0}"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8A07D-ECD3-4324-956C-C405D2E1AF97}" type="slidenum">
              <a:rPr lang="en-US" smtClean="0"/>
              <a:t>‹#›</a:t>
            </a:fld>
            <a:endParaRPr lang="en-US"/>
          </a:p>
        </p:txBody>
      </p:sp>
    </p:spTree>
    <p:extLst>
      <p:ext uri="{BB962C8B-B14F-4D97-AF65-F5344CB8AC3E}">
        <p14:creationId xmlns:p14="http://schemas.microsoft.com/office/powerpoint/2010/main" val="108405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2D4F1D-BB06-46B8-AE7F-4B15E22979E8}"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41124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CDC1-B902-4B20-B58D-AA972757F3F6}"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44978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9426E-103B-458D-88B1-743C2C2E7D36}"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49505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861139-D02B-42BB-8E02-D8011CE4C137}"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88955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F8A157-D7AA-463B-9AD4-59824E99BADB}"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36307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B4D4C4F-281F-47BE-B352-F6CF75F082D6}"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41320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A071B-BD24-4936-B435-B4889A24F729}"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6638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031BB-53DC-4135-8877-4BDA9930205D}"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41954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49A406-FF29-4F9B-BF92-DEE244ADE112}"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43011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7412B7-8524-42A2-BEF0-971BAB209EA7}"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414953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52D3B-722D-4B35-97F9-3CF2EF124367}"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99675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83434-0F9E-4A64-805C-FCF9C7E3A51E}"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50804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2444E5-5FF3-4757-80A1-D80223781711}"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830816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17732-DB1A-4686-92B0-EE489B29E737}" type="datetime8">
              <a:rPr lang="fa-IR" smtClean="0">
                <a:solidFill>
                  <a:prstClr val="black">
                    <a:tint val="75000"/>
                  </a:prstClr>
                </a:solidFill>
              </a:rPr>
              <a:t>مارس 15، 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08155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E7CCE-85B0-464E-AF93-138ACD9DE14A}" type="datetime8">
              <a:rPr lang="fa-IR" smtClean="0">
                <a:solidFill>
                  <a:prstClr val="black">
                    <a:tint val="75000"/>
                  </a:prstClr>
                </a:solidFill>
              </a:rPr>
              <a:t>مارس 15، 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988703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8C0F6-96D4-4616-BA73-644929340962}" type="datetime8">
              <a:rPr lang="fa-IR" smtClean="0">
                <a:solidFill>
                  <a:prstClr val="black">
                    <a:tint val="75000"/>
                  </a:prstClr>
                </a:solidFill>
              </a:rPr>
              <a:t>مارس 15، 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67772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B50F18-5379-4FEC-9639-A0230EC1AB00}"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750978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E63346-252E-4F55-A80E-DB912D495AA8}"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468021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A7720-986C-4728-BDC6-593C8CF2D055}"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996971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3551C-A5E1-438A-993F-C3A14942DB55}"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693663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BFAB20D-DDE3-427E-B7A8-A94D3F1F5A30}"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539475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9C21F94-C89F-435E-8A64-71FC7329966A}"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1271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5DB09A-FE9D-4573-864E-34D1FE4C9BC2}"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556845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5ABD5B0-5BBE-4387-9C70-589F4BB56B3D}"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851205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C8072-A900-46B3-8848-4E3EC43AAF44}"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57360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60A02-63F0-467E-958C-E9B5A9388B19}"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8438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0D349-551B-46CB-B5AE-19E7D2A0A555}"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9403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01188-8C68-4D21-8F4E-23F6DD9EB91B}" type="datetime8">
              <a:rPr lang="fa-IR" smtClean="0">
                <a:solidFill>
                  <a:prstClr val="black">
                    <a:tint val="75000"/>
                  </a:prstClr>
                </a:solidFill>
              </a:rPr>
              <a:t>مارس 15، 20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187371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31DCF9-ACC0-4B86-80E1-BC0BD49F3DFA}" type="datetime8">
              <a:rPr lang="fa-IR" smtClean="0">
                <a:solidFill>
                  <a:prstClr val="black">
                    <a:tint val="75000"/>
                  </a:prstClr>
                </a:solidFill>
              </a:rPr>
              <a:t>مارس 15، 20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25252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67258-ED69-4D03-A45C-372D9D5656E5}" type="datetime8">
              <a:rPr lang="fa-IR" smtClean="0">
                <a:solidFill>
                  <a:prstClr val="black">
                    <a:tint val="75000"/>
                  </a:prstClr>
                </a:solidFill>
              </a:rPr>
              <a:t>مارس 15، 20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311855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E514F-DB08-46B6-ACA1-FCE5CAB1E389}"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77616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3DAA19-D956-4E86-BB5F-275E472662AE}" type="datetime8">
              <a:rPr lang="fa-IR" smtClean="0">
                <a:solidFill>
                  <a:prstClr val="black">
                    <a:tint val="75000"/>
                  </a:prstClr>
                </a:solidFill>
              </a:rPr>
              <a:t>مارس 15، 20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7958-C94E-4D7B-B427-1FB82E5879DA}" type="slidenum">
              <a:rPr lang="fa-IR" smtClean="0"/>
              <a:pPr/>
              <a:t>‹#›</a:t>
            </a:fld>
            <a:endParaRPr lang="fa-IR"/>
          </a:p>
        </p:txBody>
      </p:sp>
    </p:spTree>
    <p:extLst>
      <p:ext uri="{BB962C8B-B14F-4D97-AF65-F5344CB8AC3E}">
        <p14:creationId xmlns:p14="http://schemas.microsoft.com/office/powerpoint/2010/main" val="287190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7CE7DF-833D-45B0-AF6D-02A6FE1134F2}"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7E7958-C94E-4D7B-B427-1FB82E5879DA}" type="slidenum">
              <a:rPr lang="fa-IR" smtClean="0"/>
              <a:pPr/>
              <a:t>‹#›</a:t>
            </a:fld>
            <a:endParaRPr lang="fa-IR"/>
          </a:p>
        </p:txBody>
      </p:sp>
    </p:spTree>
    <p:extLst>
      <p:ext uri="{BB962C8B-B14F-4D97-AF65-F5344CB8AC3E}">
        <p14:creationId xmlns:p14="http://schemas.microsoft.com/office/powerpoint/2010/main" val="42792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D7A92A-83AA-4E8F-B53D-27B060C676DA}" type="datetime8">
              <a:rPr lang="fa-IR" smtClean="0">
                <a:solidFill>
                  <a:prstClr val="black">
                    <a:tint val="75000"/>
                  </a:prstClr>
                </a:solidFill>
              </a:rPr>
              <a:t>مارس 15، 20</a:t>
            </a:fld>
            <a:endParaRPr lang="fa-I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7E7958-C94E-4D7B-B427-1FB82E5879DA}" type="slidenum">
              <a:rPr lang="fa-IR" smtClean="0"/>
              <a:pPr/>
              <a:t>‹#›</a:t>
            </a:fld>
            <a:endParaRPr lang="fa-IR"/>
          </a:p>
        </p:txBody>
      </p:sp>
    </p:spTree>
    <p:extLst>
      <p:ext uri="{BB962C8B-B14F-4D97-AF65-F5344CB8AC3E}">
        <p14:creationId xmlns:p14="http://schemas.microsoft.com/office/powerpoint/2010/main" val="34740502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212273"/>
            <a:ext cx="8915399" cy="1073726"/>
          </a:xfrm>
        </p:spPr>
        <p:txBody>
          <a:bodyPr>
            <a:normAutofit fontScale="90000"/>
          </a:bodyPr>
          <a:lstStyle/>
          <a:p>
            <a:pPr algn="ctr"/>
            <a:r>
              <a:rPr lang="fa-IR" dirty="0">
                <a:latin typeface="IranNastaliq" panose="02020505000000020003" pitchFamily="18" charset="0"/>
                <a:cs typeface="IranNastaliq" panose="02020505000000020003" pitchFamily="18" charset="0"/>
              </a:rPr>
              <a:t>به نام خدا</a:t>
            </a:r>
            <a:br>
              <a:rPr lang="fa-IR" dirty="0">
                <a:latin typeface="IranNastaliq" panose="02020505000000020003" pitchFamily="18" charset="0"/>
                <a:cs typeface="IranNastaliq" panose="02020505000000020003" pitchFamily="18" charset="0"/>
              </a:rPr>
            </a:br>
            <a:r>
              <a:rPr lang="fa-IR" dirty="0">
                <a:cs typeface="B Titr" panose="00000700000000000000" pitchFamily="2" charset="-78"/>
              </a:rPr>
              <a:t>دانشگاه فنی  و حرفه ای زنجان</a:t>
            </a:r>
            <a:br>
              <a:rPr lang="en-US" dirty="0"/>
            </a:br>
            <a:endParaRPr lang="fa-IR" dirty="0">
              <a:latin typeface="IranNastaliq" panose="02020505000000020003" pitchFamily="18" charset="0"/>
              <a:cs typeface="IranNastaliq" panose="02020505000000020003" pitchFamily="18" charset="0"/>
            </a:endParaRPr>
          </a:p>
        </p:txBody>
      </p:sp>
      <p:sp>
        <p:nvSpPr>
          <p:cNvPr id="3" name="Subtitle 2"/>
          <p:cNvSpPr>
            <a:spLocks noGrp="1"/>
          </p:cNvSpPr>
          <p:nvPr>
            <p:ph type="subTitle" idx="1"/>
          </p:nvPr>
        </p:nvSpPr>
        <p:spPr>
          <a:xfrm>
            <a:off x="2589213" y="2713052"/>
            <a:ext cx="8915399" cy="3632330"/>
          </a:xfrm>
        </p:spPr>
        <p:txBody>
          <a:bodyPr>
            <a:normAutofit/>
          </a:bodyPr>
          <a:lstStyle/>
          <a:p>
            <a:pPr algn="ctr"/>
            <a:r>
              <a:rPr lang="fa-IR" sz="4000" dirty="0">
                <a:solidFill>
                  <a:srgbClr val="FF0000"/>
                </a:solidFill>
                <a:cs typeface="B Titr" panose="00000700000000000000" pitchFamily="2" charset="-78"/>
              </a:rPr>
              <a:t>مدیریت ماشین آلات ساخت پروژه های عمرانی</a:t>
            </a:r>
          </a:p>
          <a:p>
            <a:pPr algn="ctr"/>
            <a:r>
              <a:rPr lang="fa-IR" sz="4000" dirty="0">
                <a:solidFill>
                  <a:srgbClr val="FF0000"/>
                </a:solidFill>
                <a:cs typeface="B Titr" panose="00000700000000000000" pitchFamily="2" charset="-78"/>
              </a:rPr>
              <a:t>جلسه سوم</a:t>
            </a:r>
          </a:p>
          <a:p>
            <a:pPr algn="ctr"/>
            <a:r>
              <a:rPr lang="fa-IR" sz="3200" b="1" dirty="0">
                <a:solidFill>
                  <a:srgbClr val="0070C0"/>
                </a:solidFill>
                <a:cs typeface="B Titr" panose="00000700000000000000" pitchFamily="2" charset="-78"/>
              </a:rPr>
              <a:t>مدرس: رضـا نظـری</a:t>
            </a:r>
            <a:endParaRPr lang="en-US" sz="3200" dirty="0">
              <a:solidFill>
                <a:srgbClr val="0070C0"/>
              </a:solidFill>
              <a:cs typeface="B Titr" panose="00000700000000000000" pitchFamily="2" charset="-78"/>
            </a:endParaRPr>
          </a:p>
          <a:p>
            <a:pPr algn="ctr"/>
            <a:r>
              <a:rPr lang="fa-IR" sz="3200" b="1" dirty="0">
                <a:solidFill>
                  <a:srgbClr val="0070C0"/>
                </a:solidFill>
                <a:cs typeface="B Titr" panose="00000700000000000000" pitchFamily="2" charset="-78"/>
              </a:rPr>
              <a:t> </a:t>
            </a:r>
            <a:endParaRPr lang="en-US" sz="3200" dirty="0">
              <a:solidFill>
                <a:srgbClr val="0070C0"/>
              </a:solidFill>
              <a:cs typeface="B Titr" panose="00000700000000000000" pitchFamily="2" charset="-78"/>
            </a:endParaRPr>
          </a:p>
          <a:p>
            <a:pPr algn="ctr"/>
            <a:r>
              <a:rPr lang="fa-IR" sz="3200" b="1" dirty="0">
                <a:solidFill>
                  <a:srgbClr val="0070C0"/>
                </a:solidFill>
                <a:cs typeface="B Titr" panose="00000700000000000000" pitchFamily="2" charset="-78"/>
              </a:rPr>
              <a:t>نیمسال دوم 99 – 98</a:t>
            </a:r>
            <a:r>
              <a:rPr lang="fa-IR" sz="4000" b="1" dirty="0"/>
              <a:t> </a:t>
            </a:r>
            <a:endParaRPr lang="en-US" sz="4000" dirty="0"/>
          </a:p>
          <a:p>
            <a:pPr algn="ctr"/>
            <a:endParaRPr lang="en-US" sz="4000" dirty="0">
              <a:solidFill>
                <a:srgbClr val="FF0000"/>
              </a:solidFill>
              <a:cs typeface="B Titr" panose="00000700000000000000" pitchFamily="2" charset="-78"/>
            </a:endParaRPr>
          </a:p>
          <a:p>
            <a:endParaRPr lang="fa-IR" dirty="0"/>
          </a:p>
        </p:txBody>
      </p:sp>
      <p:sp>
        <p:nvSpPr>
          <p:cNvPr id="4" name="Slide Number Placeholder 3">
            <a:extLst>
              <a:ext uri="{FF2B5EF4-FFF2-40B4-BE49-F238E27FC236}">
                <a16:creationId xmlns:a16="http://schemas.microsoft.com/office/drawing/2014/main" id="{930B0295-685C-47AF-A920-8A3619114330}"/>
              </a:ext>
            </a:extLst>
          </p:cNvPr>
          <p:cNvSpPr>
            <a:spLocks noGrp="1"/>
          </p:cNvSpPr>
          <p:nvPr>
            <p:ph type="sldNum" sz="quarter" idx="12"/>
          </p:nvPr>
        </p:nvSpPr>
        <p:spPr/>
        <p:txBody>
          <a:bodyPr/>
          <a:lstStyle/>
          <a:p>
            <a:fld id="{AD7E7958-C94E-4D7B-B427-1FB82E5879DA}" type="slidenum">
              <a:rPr lang="fa-IR" smtClean="0"/>
              <a:pPr/>
              <a:t>1</a:t>
            </a:fld>
            <a:endParaRPr lang="fa-IR"/>
          </a:p>
        </p:txBody>
      </p:sp>
    </p:spTree>
    <p:extLst>
      <p:ext uri="{BB962C8B-B14F-4D97-AF65-F5344CB8AC3E}">
        <p14:creationId xmlns:p14="http://schemas.microsoft.com/office/powerpoint/2010/main" val="73693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578073"/>
            <a:ext cx="10431887" cy="6067426"/>
          </a:xfrm>
        </p:spPr>
        <p:txBody>
          <a:bodyPr/>
          <a:lstStyle/>
          <a:p>
            <a:pPr marL="0" indent="0" algn="just">
              <a:buNone/>
            </a:pPr>
            <a:r>
              <a:rPr lang="fa-IR" sz="2400" b="1" dirty="0">
                <a:solidFill>
                  <a:srgbClr val="C00000"/>
                </a:solidFill>
                <a:cs typeface="B Titr" panose="00000700000000000000" pitchFamily="2" charset="-78"/>
              </a:rPr>
              <a:t>تیغه مستقیم (</a:t>
            </a:r>
            <a:r>
              <a:rPr lang="en-US" sz="2400" b="1" dirty="0">
                <a:solidFill>
                  <a:srgbClr val="C00000"/>
                </a:solidFill>
                <a:cs typeface="B Titr" panose="00000700000000000000" pitchFamily="2" charset="-78"/>
              </a:rPr>
              <a:t>S</a:t>
            </a:r>
            <a:r>
              <a:rPr lang="fa-IR" sz="2400" b="1" dirty="0">
                <a:solidFill>
                  <a:srgbClr val="C00000"/>
                </a:solidFill>
                <a:cs typeface="B Titr" panose="00000700000000000000" pitchFamily="2" charset="-78"/>
              </a:rPr>
              <a:t>):</a:t>
            </a:r>
            <a:r>
              <a:rPr lang="fa-IR" sz="2400" dirty="0">
                <a:solidFill>
                  <a:srgbClr val="C00000"/>
                </a:solidFill>
                <a:cs typeface="B Titr" panose="00000700000000000000" pitchFamily="2" charset="-78"/>
              </a:rPr>
              <a:t> </a:t>
            </a:r>
            <a:r>
              <a:rPr lang="fa-IR" sz="2400" dirty="0">
                <a:cs typeface="B Nazanin" panose="00000400000000000000" pitchFamily="2" charset="-78"/>
              </a:rPr>
              <a:t>تیغه ای با کاربرد عمومی بسیار مورد استفاده قادر به حمل مصالح در مسافت کم تا متوسط </a:t>
            </a:r>
            <a:r>
              <a:rPr lang="en-US" sz="2400" dirty="0">
                <a:cs typeface="B Nazanin" panose="00000400000000000000" pitchFamily="2" charset="-78"/>
              </a:rPr>
              <a:t>20 - 50m </a:t>
            </a:r>
            <a:r>
              <a:rPr lang="fa-IR" sz="2400" dirty="0">
                <a:cs typeface="B Nazanin" panose="00000400000000000000" pitchFamily="2" charset="-78"/>
              </a:rPr>
              <a:t>و مجهز به صفحه فشاری به منظور هل دادن اسکریپر می باشد.</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تیغه با امکان همزمان زاویه گیری به جوانب شیب دار شدن، تیغه ای با کاربرد عمومی و مشابه تیغه زاویه دار اما             با این تفاوت که قابلیت حرکت و زاویه دار شدن بیشتری را داراست برای شیب زنی ترانشه ها مناسب است. </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تیغه یونیورسال (</a:t>
            </a:r>
            <a:r>
              <a:rPr lang="en-US" sz="2400" b="1" dirty="0">
                <a:solidFill>
                  <a:srgbClr val="C00000"/>
                </a:solidFill>
                <a:cs typeface="B Titr" panose="00000700000000000000" pitchFamily="2" charset="-78"/>
              </a:rPr>
              <a:t>U</a:t>
            </a:r>
            <a:r>
              <a:rPr lang="fa-IR" sz="2400" b="1" dirty="0">
                <a:solidFill>
                  <a:srgbClr val="C00000"/>
                </a:solidFill>
                <a:cs typeface="B Titr" panose="00000700000000000000" pitchFamily="2" charset="-78"/>
              </a:rPr>
              <a:t>)= </a:t>
            </a:r>
            <a:r>
              <a:rPr lang="en-US" sz="2400" dirty="0">
                <a:cs typeface="B Nazanin" panose="00000400000000000000" pitchFamily="2" charset="-78"/>
              </a:rPr>
              <a:t>U</a:t>
            </a:r>
            <a:r>
              <a:rPr lang="fa-IR" sz="2400" dirty="0">
                <a:cs typeface="B Nazanin" panose="00000400000000000000" pitchFamily="2" charset="-78"/>
              </a:rPr>
              <a:t> شکل بودنش بدلیل وجود لبه های بزرگ در کنار جام می باشد و امکان حرکت قسمت فوقانی تیغه به جلو و عقب را دارد در جابجایی بارهای سنگین در مسافت طولانی اعم از انباشته و دپو کردن مصالح کاربرد دارد و برای شیب زنی مناسب نیست.</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تیغه نیم </a:t>
            </a:r>
            <a:r>
              <a:rPr lang="en-US" sz="2400" b="1" dirty="0">
                <a:solidFill>
                  <a:srgbClr val="C00000"/>
                </a:solidFill>
                <a:cs typeface="B Titr" panose="00000700000000000000" pitchFamily="2" charset="-78"/>
              </a:rPr>
              <a:t>V</a:t>
            </a:r>
            <a:r>
              <a:rPr lang="fa-IR" sz="2400" b="1" dirty="0">
                <a:solidFill>
                  <a:srgbClr val="C00000"/>
                </a:solidFill>
                <a:cs typeface="B Titr" panose="00000700000000000000" pitchFamily="2" charset="-78"/>
              </a:rPr>
              <a:t> شکل (</a:t>
            </a:r>
            <a:r>
              <a:rPr lang="en-US" sz="2400" b="1" dirty="0">
                <a:solidFill>
                  <a:srgbClr val="C00000"/>
                </a:solidFill>
                <a:cs typeface="B Titr" panose="00000700000000000000" pitchFamily="2" charset="-78"/>
              </a:rPr>
              <a:t>SU</a:t>
            </a:r>
            <a:r>
              <a:rPr lang="fa-IR" sz="2400" b="1" dirty="0">
                <a:solidFill>
                  <a:srgbClr val="C00000"/>
                </a:solidFill>
                <a:cs typeface="B Titr" panose="00000700000000000000" pitchFamily="2" charset="-78"/>
              </a:rPr>
              <a:t>)=</a:t>
            </a:r>
            <a:r>
              <a:rPr lang="fa-IR" sz="2400" dirty="0">
                <a:solidFill>
                  <a:srgbClr val="C00000"/>
                </a:solidFill>
                <a:cs typeface="B Titr" panose="00000700000000000000" pitchFamily="2" charset="-78"/>
              </a:rPr>
              <a:t> </a:t>
            </a:r>
            <a:r>
              <a:rPr lang="fa-IR" sz="2400" dirty="0">
                <a:cs typeface="B Nazanin" panose="00000400000000000000" pitchFamily="2" charset="-78"/>
              </a:rPr>
              <a:t>با ترکیبی از خصوصیات تیغه ای </a:t>
            </a:r>
            <a:r>
              <a:rPr lang="en-US" sz="2400" dirty="0">
                <a:cs typeface="B Nazanin" panose="00000400000000000000" pitchFamily="2" charset="-78"/>
              </a:rPr>
              <a:t>S.U</a:t>
            </a:r>
            <a:r>
              <a:rPr lang="fa-IR" sz="2400" dirty="0">
                <a:cs typeface="B Nazanin" panose="00000400000000000000" pitchFamily="2" charset="-78"/>
              </a:rPr>
              <a:t> شکل در خاک های سخت و متراکم بکار                گرفته می شود.</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تیغه زاویه دار (</a:t>
            </a:r>
            <a:r>
              <a:rPr lang="en-US" sz="2400" b="1" dirty="0">
                <a:solidFill>
                  <a:srgbClr val="C00000"/>
                </a:solidFill>
                <a:cs typeface="B Titr" panose="00000700000000000000" pitchFamily="2" charset="-78"/>
              </a:rPr>
              <a:t>A</a:t>
            </a:r>
            <a:r>
              <a:rPr lang="fa-IR" sz="2400" b="1" dirty="0">
                <a:solidFill>
                  <a:srgbClr val="C00000"/>
                </a:solidFill>
                <a:cs typeface="B Titr" panose="00000700000000000000" pitchFamily="2" charset="-78"/>
              </a:rPr>
              <a:t>)، </a:t>
            </a:r>
            <a:r>
              <a:rPr lang="fa-IR" sz="2400" dirty="0">
                <a:cs typeface="B Nazanin" panose="00000400000000000000" pitchFamily="2" charset="-78"/>
              </a:rPr>
              <a:t>تیغه ضربه گیر با کوشن (</a:t>
            </a:r>
            <a:r>
              <a:rPr lang="en-US" sz="2400" dirty="0">
                <a:cs typeface="B Nazanin" panose="00000400000000000000" pitchFamily="2" charset="-78"/>
              </a:rPr>
              <a:t>C</a:t>
            </a:r>
            <a:r>
              <a:rPr lang="fa-IR" sz="2400" dirty="0">
                <a:cs typeface="B Nazanin" panose="00000400000000000000" pitchFamily="2" charset="-78"/>
              </a:rPr>
              <a:t>)- تیغه پهن یونیورسال (</a:t>
            </a:r>
            <a:r>
              <a:rPr lang="en-US" sz="2400" dirty="0">
                <a:cs typeface="B Nazanin" panose="00000400000000000000" pitchFamily="2" charset="-78"/>
              </a:rPr>
              <a:t>V</a:t>
            </a:r>
            <a:r>
              <a:rPr lang="fa-IR" sz="2400" dirty="0">
                <a:cs typeface="B Nazanin" panose="00000400000000000000" pitchFamily="2" charset="-78"/>
              </a:rPr>
              <a:t>) و... .</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ریپر: </a:t>
            </a:r>
            <a:r>
              <a:rPr lang="fa-IR" sz="2400" dirty="0">
                <a:cs typeface="B Nazanin" panose="00000400000000000000" pitchFamily="2" charset="-78"/>
              </a:rPr>
              <a:t>خراشنده یا ریپر کلنگی است که در سر آن ناخن با پین متصل می شود و به قسمت عقب بلدوزر متصل است جهت سست کردن زمین های سخت و دج جهت سهولت کندن با تیغه بلدوزر می باشد.</a:t>
            </a:r>
            <a:endParaRPr lang="en-US" sz="2400" dirty="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161467CF-2ADF-4F2D-9772-C614A938FABB}"/>
              </a:ext>
            </a:extLst>
          </p:cNvPr>
          <p:cNvSpPr>
            <a:spLocks noGrp="1"/>
          </p:cNvSpPr>
          <p:nvPr>
            <p:ph type="sldNum" sz="quarter" idx="12"/>
          </p:nvPr>
        </p:nvSpPr>
        <p:spPr/>
        <p:txBody>
          <a:bodyPr/>
          <a:lstStyle/>
          <a:p>
            <a:fld id="{AD7E7958-C94E-4D7B-B427-1FB82E5879DA}" type="slidenum">
              <a:rPr lang="fa-IR" smtClean="0"/>
              <a:pPr/>
              <a:t>10</a:t>
            </a:fld>
            <a:endParaRPr lang="fa-IR"/>
          </a:p>
        </p:txBody>
      </p:sp>
    </p:spTree>
    <p:extLst>
      <p:ext uri="{BB962C8B-B14F-4D97-AF65-F5344CB8AC3E}">
        <p14:creationId xmlns:p14="http://schemas.microsoft.com/office/powerpoint/2010/main" val="78718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429" y="734096"/>
                <a:ext cx="11294772" cy="5911403"/>
              </a:xfrm>
            </p:spPr>
            <p:txBody>
              <a:bodyPr/>
              <a:lstStyle/>
              <a:p>
                <a:pPr marL="0" indent="0">
                  <a:lnSpc>
                    <a:spcPct val="150000"/>
                  </a:lnSpc>
                  <a:buNone/>
                </a:pPr>
                <a:r>
                  <a:rPr lang="fa-IR" sz="2400" b="1" dirty="0">
                    <a:latin typeface="Times New Roman" panose="02020603050405020304" pitchFamily="18" charset="0"/>
                    <a:ea typeface="Calibri" panose="020F0502020204030204" pitchFamily="34" charset="0"/>
                    <a:cs typeface="B Nazanin" panose="00000400000000000000" pitchFamily="2" charset="-78"/>
                  </a:rPr>
                  <a:t>محاسبه حجم عملیات خاکی بلدوزر:</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rtl="0">
                  <a:lnSpc>
                    <a:spcPct val="150000"/>
                  </a:lnSpc>
                  <a:buNone/>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Calibri" panose="020F0502020204030204" pitchFamily="34" charset="0"/>
                          <a:cs typeface="B Compset" panose="00000400000000000000" pitchFamily="2" charset="-78"/>
                        </a:rPr>
                        <m:t>𝑄</m:t>
                      </m:r>
                      <m:r>
                        <a:rPr lang="en-US" sz="2400" i="1">
                          <a:effectLst/>
                          <a:latin typeface="Cambria Math" panose="02040503050406030204" pitchFamily="18" charset="0"/>
                          <a:ea typeface="Calibri" panose="020F0502020204030204" pitchFamily="34" charset="0"/>
                          <a:cs typeface="B Compset" panose="00000400000000000000" pitchFamily="2" charset="-78"/>
                        </a:rPr>
                        <m:t>=</m:t>
                      </m:r>
                      <m:f>
                        <m:fPr>
                          <m:ctrlPr>
                            <a:rPr lang="en-US" sz="2400" i="1">
                              <a:effectLst/>
                              <a:latin typeface="Cambria Math" panose="02040503050406030204" pitchFamily="18" charset="0"/>
                              <a:ea typeface="Calibri" panose="020F0502020204030204" pitchFamily="34" charset="0"/>
                              <a:cs typeface="B Compset" panose="00000400000000000000" pitchFamily="2" charset="-78"/>
                            </a:rPr>
                          </m:ctrlPr>
                        </m:fPr>
                        <m:num>
                          <m:r>
                            <a:rPr lang="en-US" sz="2400" i="1">
                              <a:effectLst/>
                              <a:latin typeface="Cambria Math" panose="02040503050406030204" pitchFamily="18" charset="0"/>
                              <a:ea typeface="Calibri" panose="020F0502020204030204" pitchFamily="34" charset="0"/>
                              <a:cs typeface="B Compset" panose="00000400000000000000" pitchFamily="2" charset="-78"/>
                            </a:rPr>
                            <m:t>𝐶</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60</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𝐸</m:t>
                          </m:r>
                        </m:num>
                        <m:den>
                          <m:r>
                            <a:rPr lang="en-US" sz="2400" i="1">
                              <a:effectLst/>
                              <a:latin typeface="Cambria Math" panose="02040503050406030204" pitchFamily="18" charset="0"/>
                              <a:ea typeface="Calibri" panose="020F0502020204030204" pitchFamily="34" charset="0"/>
                              <a:cs typeface="B Compset" panose="00000400000000000000" pitchFamily="2" charset="-78"/>
                            </a:rPr>
                            <m:t>𝑇</m:t>
                          </m:r>
                          <m:r>
                            <a:rPr lang="en-US" sz="2400" i="1">
                              <a:effectLst/>
                              <a:latin typeface="Cambria Math" panose="02040503050406030204" pitchFamily="18" charset="0"/>
                              <a:ea typeface="Calibri" panose="020F0502020204030204" pitchFamily="34" charset="0"/>
                              <a:cs typeface="B Compset" panose="00000400000000000000" pitchFamily="2" charset="-78"/>
                            </a:rPr>
                            <m:t>×</m:t>
                          </m:r>
                          <m:r>
                            <a:rPr lang="en-US" sz="2400" i="1">
                              <a:effectLst/>
                              <a:latin typeface="Cambria Math" panose="02040503050406030204" pitchFamily="18" charset="0"/>
                              <a:ea typeface="Calibri" panose="020F0502020204030204" pitchFamily="34" charset="0"/>
                              <a:cs typeface="B Compset" panose="00000400000000000000" pitchFamily="2" charset="-78"/>
                            </a:rPr>
                            <m:t>𝐹</m:t>
                          </m:r>
                        </m:den>
                      </m:f>
                    </m:oMath>
                  </m:oMathPara>
                </a14:m>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nSpc>
                    <a:spcPct val="150000"/>
                  </a:lnSpc>
                  <a:buNone/>
                </a:pPr>
                <a:r>
                  <a:rPr lang="en-US" sz="2400" dirty="0">
                    <a:effectLst/>
                    <a:latin typeface="Times New Roman" panose="02020603050405020304" pitchFamily="18" charset="0"/>
                    <a:ea typeface="Calibri" panose="020F0502020204030204" pitchFamily="34" charset="0"/>
                    <a:cs typeface="B Nazanin" panose="00000400000000000000" pitchFamily="2" charset="-78"/>
                  </a:rPr>
                  <a:t>Q</a:t>
                </a:r>
                <a:r>
                  <a:rPr lang="fa-IR" sz="2400" dirty="0">
                    <a:effectLst/>
                    <a:latin typeface="Times New Roman" panose="02020603050405020304" pitchFamily="18" charset="0"/>
                    <a:ea typeface="Calibri" panose="020F0502020204030204" pitchFamily="34" charset="0"/>
                    <a:cs typeface="B Nazanin" panose="00000400000000000000" pitchFamily="2" charset="-78"/>
                  </a:rPr>
                  <a:t> : حجم عملیات خاکی بلدوزر در یک ساعت بر حسب مترمکعب</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nSpc>
                    <a:spcPct val="150000"/>
                  </a:lnSpc>
                  <a:buNone/>
                </a:pPr>
                <a:r>
                  <a:rPr lang="en-US" sz="2400" dirty="0">
                    <a:effectLst/>
                    <a:latin typeface="Times New Roman" panose="02020603050405020304" pitchFamily="18" charset="0"/>
                    <a:ea typeface="Calibri" panose="020F0502020204030204" pitchFamily="34" charset="0"/>
                    <a:cs typeface="B Nazanin" panose="00000400000000000000" pitchFamily="2" charset="-78"/>
                  </a:rPr>
                  <a:t>C</a:t>
                </a:r>
                <a:r>
                  <a:rPr lang="en-US" sz="2400" dirty="0">
                    <a:effectLst/>
                    <a:latin typeface="B Compset" panose="00000400000000000000" pitchFamily="2" charset="-78"/>
                    <a:ea typeface="Calibri" panose="020F0502020204030204" pitchFamily="34" charset="0"/>
                    <a:cs typeface="B Nazanin" panose="00000400000000000000" pitchFamily="2" charset="-78"/>
                  </a:rPr>
                  <a:t> </a:t>
                </a:r>
                <a:r>
                  <a:rPr lang="fa-IR" sz="2400" dirty="0">
                    <a:effectLst/>
                    <a:latin typeface="B Compset" panose="00000400000000000000" pitchFamily="2" charset="-78"/>
                    <a:ea typeface="Calibri" panose="020F0502020204030204" pitchFamily="34" charset="0"/>
                    <a:cs typeface="B Nazanin" panose="00000400000000000000" pitchFamily="2" charset="-78"/>
                  </a:rPr>
                  <a:t>: ظرفیت تیغه بلدوزر برحسب مترمکعب (با استفاده از کاتالوگ دستگاه محاسبه می شود)</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nSpc>
                    <a:spcPct val="150000"/>
                  </a:lnSpc>
                  <a:buNone/>
                </a:pPr>
                <a:r>
                  <a:rPr lang="en-US" sz="2400" dirty="0">
                    <a:effectLst/>
                    <a:latin typeface="Times New Roman" panose="02020603050405020304" pitchFamily="18" charset="0"/>
                    <a:ea typeface="Calibri" panose="020F0502020204030204" pitchFamily="34" charset="0"/>
                    <a:cs typeface="B Nazanin" panose="00000400000000000000" pitchFamily="2" charset="-78"/>
                  </a:rPr>
                  <a:t>E</a:t>
                </a:r>
                <a:r>
                  <a:rPr lang="fa-IR" sz="2400" dirty="0">
                    <a:effectLst/>
                    <a:latin typeface="Times New Roman" panose="02020603050405020304" pitchFamily="18" charset="0"/>
                    <a:ea typeface="Calibri" panose="020F0502020204030204" pitchFamily="34" charset="0"/>
                    <a:cs typeface="B Nazanin" panose="00000400000000000000" pitchFamily="2" charset="-78"/>
                  </a:rPr>
                  <a:t> : بازده بلدوزر</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nSpc>
                    <a:spcPct val="150000"/>
                  </a:lnSpc>
                  <a:buNone/>
                </a:pPr>
                <a:r>
                  <a:rPr lang="en-US" sz="2400" dirty="0">
                    <a:effectLst/>
                    <a:latin typeface="Times New Roman" panose="02020603050405020304" pitchFamily="18" charset="0"/>
                    <a:ea typeface="Calibri" panose="020F0502020204030204" pitchFamily="34" charset="0"/>
                    <a:cs typeface="B Nazanin" panose="00000400000000000000" pitchFamily="2" charset="-78"/>
                  </a:rPr>
                  <a:t>T</a:t>
                </a:r>
                <a:r>
                  <a:rPr lang="fa-IR" sz="2400" dirty="0">
                    <a:effectLst/>
                    <a:latin typeface="Times New Roman" panose="02020603050405020304" pitchFamily="18" charset="0"/>
                    <a:ea typeface="Calibri" panose="020F0502020204030204" pitchFamily="34" charset="0"/>
                    <a:cs typeface="B Nazanin" panose="00000400000000000000" pitchFamily="2" charset="-78"/>
                  </a:rPr>
                  <a:t> : زمان حمل برحسب دقیقه</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nSpc>
                    <a:spcPct val="150000"/>
                  </a:lnSpc>
                  <a:buNone/>
                </a:pPr>
                <a:r>
                  <a:rPr lang="en-US" sz="2400" dirty="0">
                    <a:effectLst/>
                    <a:latin typeface="Times New Roman" panose="02020603050405020304" pitchFamily="18" charset="0"/>
                    <a:ea typeface="Calibri" panose="020F0502020204030204" pitchFamily="34" charset="0"/>
                    <a:cs typeface="B Nazanin" panose="00000400000000000000" pitchFamily="2" charset="-78"/>
                  </a:rPr>
                  <a:t>F</a:t>
                </a:r>
                <a:r>
                  <a:rPr lang="fa-IR" sz="2400" dirty="0">
                    <a:effectLst/>
                    <a:latin typeface="Times New Roman" panose="02020603050405020304" pitchFamily="18" charset="0"/>
                    <a:ea typeface="Calibri" panose="020F0502020204030204" pitchFamily="34" charset="0"/>
                    <a:cs typeface="B Nazanin" panose="00000400000000000000" pitchFamily="2" charset="-78"/>
                  </a:rPr>
                  <a:t> : ضریب تورم خاک</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429" y="734096"/>
                <a:ext cx="11294772" cy="5911403"/>
              </a:xfrm>
              <a:blipFill rotWithShape="0">
                <a:blip r:embed="rId2"/>
                <a:stretch>
                  <a:fillRect r="-917"/>
                </a:stretch>
              </a:blipFill>
            </p:spPr>
            <p:txBody>
              <a:bodyPr/>
              <a:lstStyle/>
              <a:p>
                <a:r>
                  <a:rPr lang="fa-IR">
                    <a:noFill/>
                  </a:rPr>
                  <a:t> </a:t>
                </a:r>
              </a:p>
            </p:txBody>
          </p:sp>
        </mc:Fallback>
      </mc:AlternateContent>
      <p:sp>
        <p:nvSpPr>
          <p:cNvPr id="2" name="Slide Number Placeholder 1">
            <a:extLst>
              <a:ext uri="{FF2B5EF4-FFF2-40B4-BE49-F238E27FC236}">
                <a16:creationId xmlns:a16="http://schemas.microsoft.com/office/drawing/2014/main" id="{AD5B11CE-6A0E-4C22-BE4B-0CCCF67063C9}"/>
              </a:ext>
            </a:extLst>
          </p:cNvPr>
          <p:cNvSpPr>
            <a:spLocks noGrp="1"/>
          </p:cNvSpPr>
          <p:nvPr>
            <p:ph type="sldNum" sz="quarter" idx="12"/>
          </p:nvPr>
        </p:nvSpPr>
        <p:spPr/>
        <p:txBody>
          <a:bodyPr/>
          <a:lstStyle/>
          <a:p>
            <a:fld id="{AD7E7958-C94E-4D7B-B427-1FB82E5879DA}" type="slidenum">
              <a:rPr lang="fa-IR" smtClean="0"/>
              <a:pPr/>
              <a:t>11</a:t>
            </a:fld>
            <a:endParaRPr lang="fa-IR"/>
          </a:p>
        </p:txBody>
      </p:sp>
    </p:spTree>
    <p:extLst>
      <p:ext uri="{BB962C8B-B14F-4D97-AF65-F5344CB8AC3E}">
        <p14:creationId xmlns:p14="http://schemas.microsoft.com/office/powerpoint/2010/main" val="124376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694" y="578072"/>
            <a:ext cx="11101589" cy="6067426"/>
          </a:xfrm>
        </p:spPr>
        <p:txBody>
          <a:bodyPr/>
          <a:lstStyle/>
          <a:p>
            <a:pPr marL="0" indent="0">
              <a:buNone/>
            </a:pPr>
            <a:r>
              <a:rPr lang="fa-IR" sz="2400" b="1" dirty="0">
                <a:solidFill>
                  <a:srgbClr val="C00000"/>
                </a:solidFill>
                <a:cs typeface="B Titr" panose="00000700000000000000" pitchFamily="2" charset="-78"/>
              </a:rPr>
              <a:t>بازده بلدوزر (</a:t>
            </a:r>
            <a:r>
              <a:rPr lang="en-US" sz="2400" b="1" dirty="0">
                <a:solidFill>
                  <a:srgbClr val="C00000"/>
                </a:solidFill>
                <a:cs typeface="B Titr" panose="00000700000000000000" pitchFamily="2" charset="-78"/>
              </a:rPr>
              <a:t>E</a:t>
            </a:r>
            <a:r>
              <a:rPr lang="fa-IR" sz="2400" b="1" dirty="0">
                <a:solidFill>
                  <a:srgbClr val="C00000"/>
                </a:solidFill>
                <a:cs typeface="B Titr" panose="00000700000000000000" pitchFamily="2" charset="-78"/>
              </a:rPr>
              <a:t>): </a:t>
            </a:r>
          </a:p>
          <a:p>
            <a:pPr marL="0" indent="0">
              <a:buNone/>
            </a:pPr>
            <a:r>
              <a:rPr lang="fa-IR" sz="2400" dirty="0">
                <a:cs typeface="B Nazanin" panose="00000400000000000000" pitchFamily="2" charset="-78"/>
              </a:rPr>
              <a:t>زمان صرف شده/ زمان واقعی انجام کار= </a:t>
            </a:r>
            <a:r>
              <a:rPr lang="en-US" sz="2400" dirty="0">
                <a:cs typeface="B Nazanin" panose="00000400000000000000" pitchFamily="2" charset="-78"/>
              </a:rPr>
              <a:t>E</a:t>
            </a:r>
            <a:r>
              <a:rPr lang="fa-IR" sz="2400" dirty="0">
                <a:cs typeface="B Nazanin" panose="00000400000000000000" pitchFamily="2" charset="-78"/>
              </a:rPr>
              <a:t> بستگی به مدیریت- طرز کار- مهارت راننده و نگهداری و تعمیر بلدوزر و بالاخره شرایط محلی دارد.</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توجه:</a:t>
            </a:r>
          </a:p>
          <a:p>
            <a:pPr marL="0" indent="0">
              <a:buNone/>
            </a:pPr>
            <a:r>
              <a:rPr lang="fa-IR" sz="2400" dirty="0">
                <a:cs typeface="B Nazanin" panose="00000400000000000000" pitchFamily="2" charset="-78"/>
              </a:rPr>
              <a:t>به ازء هر100 متر ارتفاع از سطح دریا 1% از قدرت واقعی موتور کاسته می شود. (بعد از ارتفاع300 متر)</a:t>
            </a:r>
            <a:endParaRPr lang="en-US" sz="2400" dirty="0">
              <a:cs typeface="B Nazanin" panose="00000400000000000000" pitchFamily="2" charset="-78"/>
            </a:endParaRPr>
          </a:p>
          <a:p>
            <a:pPr marL="0" indent="0">
              <a:buNone/>
            </a:pPr>
            <a:r>
              <a:rPr lang="fa-IR" sz="2400" dirty="0">
                <a:cs typeface="B Nazanin" panose="00000400000000000000" pitchFamily="2" charset="-78"/>
              </a:rPr>
              <a:t>موتورهای مجهز به توربوشارژ سوپردار تا ارتفاع بیش از 2000 متر یا حتی 3000 متر قادر به ارائه قدرت کامل موتور می باشند. (به علت کاهش فشار اتمسفر بطور قابل ملاحظه ای قدرت خروجی موتور را کم می کند.)</a:t>
            </a:r>
          </a:p>
          <a:p>
            <a:pPr marL="0" indent="0">
              <a:buNone/>
            </a:pPr>
            <a:r>
              <a:rPr lang="fa-IR" sz="2400" b="1" dirty="0">
                <a:solidFill>
                  <a:srgbClr val="C00000"/>
                </a:solidFill>
                <a:cs typeface="B Titr" panose="00000700000000000000" pitchFamily="2" charset="-78"/>
              </a:rPr>
              <a:t>محاسبه زمان یک دوره کامل عملیات بر حسب دقیقه (</a:t>
            </a:r>
            <a:r>
              <a:rPr lang="en-US" sz="2400" b="1" dirty="0">
                <a:solidFill>
                  <a:srgbClr val="C00000"/>
                </a:solidFill>
                <a:cs typeface="B Titr" panose="00000700000000000000" pitchFamily="2" charset="-78"/>
              </a:rPr>
              <a:t>T</a:t>
            </a:r>
            <a:r>
              <a:rPr lang="fa-IR" sz="2400" b="1" dirty="0">
                <a:solidFill>
                  <a:srgbClr val="C00000"/>
                </a:solidFill>
                <a:cs typeface="B Titr" panose="00000700000000000000" pitchFamily="2" charset="-78"/>
              </a:rPr>
              <a:t>):</a:t>
            </a:r>
          </a:p>
          <a:p>
            <a:pPr marL="0" indent="0">
              <a:buNone/>
            </a:pPr>
            <a:r>
              <a:rPr lang="fa-IR" sz="2400" dirty="0">
                <a:cs typeface="B Nazanin" panose="00000400000000000000" pitchFamily="2" charset="-78"/>
              </a:rPr>
              <a:t>زمان حمل مدت زمانی است که طول می کشد تا بلدوزر (بولدوزر) خاک را از محل کندن تا محل تخلیه حمل نموده و دوباره به محل اولیه خود باز گردد. زمان یک دور کامل عملیات از مجموعه دو زمان ثابت و متغیر بدست می آید.</a:t>
            </a:r>
          </a:p>
          <a:p>
            <a:pPr marL="0" indent="0">
              <a:buNone/>
            </a:pPr>
            <a:endParaRPr lang="en-US" sz="2400" dirty="0">
              <a:cs typeface="B Nazanin" panose="00000400000000000000" pitchFamily="2" charset="-78"/>
            </a:endParaRPr>
          </a:p>
          <a:p>
            <a:pPr marL="0" indent="0">
              <a:buNone/>
            </a:pPr>
            <a:endParaRPr lang="en-US" sz="2400" dirty="0">
              <a:solidFill>
                <a:srgbClr val="C00000"/>
              </a:solidFill>
              <a:cs typeface="B Titr" panose="00000700000000000000" pitchFamily="2" charset="-78"/>
            </a:endParaRPr>
          </a:p>
          <a:p>
            <a:pPr marL="0" indent="0">
              <a:buNone/>
            </a:pPr>
            <a:endParaRPr lang="fa-IR" sz="2400" dirty="0">
              <a:cs typeface="B Nazanin" panose="00000400000000000000" pitchFamily="2" charset="-78"/>
            </a:endParaRPr>
          </a:p>
          <a:p>
            <a:pPr marL="0" indent="0">
              <a:buNone/>
            </a:pPr>
            <a:endParaRPr lang="en-US" dirty="0"/>
          </a:p>
          <a:p>
            <a:pPr marL="0" indent="0">
              <a:buNone/>
            </a:pPr>
            <a:endParaRPr lang="fa-IR" dirty="0"/>
          </a:p>
        </p:txBody>
      </p:sp>
      <p:sp>
        <p:nvSpPr>
          <p:cNvPr id="2" name="Slide Number Placeholder 1">
            <a:extLst>
              <a:ext uri="{FF2B5EF4-FFF2-40B4-BE49-F238E27FC236}">
                <a16:creationId xmlns:a16="http://schemas.microsoft.com/office/drawing/2014/main" id="{FB821F6D-8CA0-4A7E-9657-105163A846A9}"/>
              </a:ext>
            </a:extLst>
          </p:cNvPr>
          <p:cNvSpPr>
            <a:spLocks noGrp="1"/>
          </p:cNvSpPr>
          <p:nvPr>
            <p:ph type="sldNum" sz="quarter" idx="12"/>
          </p:nvPr>
        </p:nvSpPr>
        <p:spPr/>
        <p:txBody>
          <a:bodyPr/>
          <a:lstStyle/>
          <a:p>
            <a:fld id="{AD7E7958-C94E-4D7B-B427-1FB82E5879DA}" type="slidenum">
              <a:rPr lang="fa-IR" smtClean="0"/>
              <a:pPr/>
              <a:t>12</a:t>
            </a:fld>
            <a:endParaRPr lang="fa-IR"/>
          </a:p>
        </p:txBody>
      </p:sp>
    </p:spTree>
    <p:extLst>
      <p:ext uri="{BB962C8B-B14F-4D97-AF65-F5344CB8AC3E}">
        <p14:creationId xmlns:p14="http://schemas.microsoft.com/office/powerpoint/2010/main" val="15008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313" y="578072"/>
            <a:ext cx="10431887" cy="797264"/>
          </a:xfrm>
        </p:spPr>
        <p:txBody>
          <a:bodyPr>
            <a:normAutofit fontScale="90000"/>
          </a:bodyPr>
          <a:lstStyle/>
          <a:p>
            <a:pPr algn="r"/>
            <a:r>
              <a:rPr lang="fa-IR" sz="3200" b="1" dirty="0">
                <a:solidFill>
                  <a:srgbClr val="C00000"/>
                </a:solidFill>
                <a:cs typeface="B Titr" panose="00000700000000000000" pitchFamily="2" charset="-78"/>
              </a:rPr>
              <a:t>زمان متغیر:</a:t>
            </a:r>
            <a:br>
              <a:rPr lang="en-US" dirty="0"/>
            </a:br>
            <a:endParaRPr lang="fa-I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9701" y="1375337"/>
                <a:ext cx="11401582" cy="5270162"/>
              </a:xfrm>
            </p:spPr>
            <p:txBody>
              <a:bodyPr/>
              <a:lstStyle/>
              <a:p>
                <a:pPr marL="0" indent="0">
                  <a:buNone/>
                </a:pPr>
                <a:endParaRPr lang="fa-IR"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fa-IR">
                              <a:latin typeface="Cambria Math" panose="02040503050406030204" pitchFamily="18" charset="0"/>
                            </a:rPr>
                            <m:t>رفت</m:t>
                          </m:r>
                          <m:r>
                            <a:rPr lang="fa-IR">
                              <a:latin typeface="Cambria Math" panose="02040503050406030204" pitchFamily="18" charset="0"/>
                            </a:rPr>
                            <m:t> </m:t>
                          </m:r>
                          <m:r>
                            <a:rPr lang="fa-IR">
                              <a:latin typeface="Cambria Math" panose="02040503050406030204" pitchFamily="18" charset="0"/>
                            </a:rPr>
                            <m:t>فاصله</m:t>
                          </m:r>
                        </m:num>
                        <m:den>
                          <m:r>
                            <a:rPr lang="fa-IR">
                              <a:latin typeface="Cambria Math" panose="02040503050406030204" pitchFamily="18" charset="0"/>
                            </a:rPr>
                            <m:t>رفت</m:t>
                          </m:r>
                          <m:r>
                            <a:rPr lang="fa-IR">
                              <a:latin typeface="Cambria Math" panose="02040503050406030204" pitchFamily="18" charset="0"/>
                            </a:rPr>
                            <m:t> </m:t>
                          </m:r>
                          <m:r>
                            <a:rPr lang="fa-IR">
                              <a:latin typeface="Cambria Math" panose="02040503050406030204" pitchFamily="18" charset="0"/>
                            </a:rPr>
                            <m:t>سرعت</m:t>
                          </m:r>
                        </m:den>
                      </m:f>
                      <m:r>
                        <a:rPr lang="en-US" i="1">
                          <a:latin typeface="Cambria Math" panose="02040503050406030204" pitchFamily="18" charset="0"/>
                        </a:rPr>
                        <m:t>+</m:t>
                      </m:r>
                      <m:f>
                        <m:fPr>
                          <m:ctrlPr>
                            <a:rPr lang="en-US" i="1">
                              <a:latin typeface="Cambria Math" panose="02040503050406030204" pitchFamily="18" charset="0"/>
                            </a:rPr>
                          </m:ctrlPr>
                        </m:fPr>
                        <m:num>
                          <m:r>
                            <a:rPr lang="fa-IR">
                              <a:latin typeface="Cambria Math" panose="02040503050406030204" pitchFamily="18" charset="0"/>
                            </a:rPr>
                            <m:t>برگشت</m:t>
                          </m:r>
                          <m:r>
                            <a:rPr lang="fa-IR">
                              <a:latin typeface="Cambria Math" panose="02040503050406030204" pitchFamily="18" charset="0"/>
                            </a:rPr>
                            <m:t> </m:t>
                          </m:r>
                          <m:r>
                            <a:rPr lang="fa-IR">
                              <a:latin typeface="Cambria Math" panose="02040503050406030204" pitchFamily="18" charset="0"/>
                            </a:rPr>
                            <m:t>فاصله</m:t>
                          </m:r>
                        </m:num>
                        <m:den>
                          <m:r>
                            <a:rPr lang="fa-IR">
                              <a:latin typeface="Cambria Math" panose="02040503050406030204" pitchFamily="18" charset="0"/>
                            </a:rPr>
                            <m:t>برگشت</m:t>
                          </m:r>
                          <m:r>
                            <a:rPr lang="fa-IR">
                              <a:latin typeface="Cambria Math" panose="02040503050406030204" pitchFamily="18" charset="0"/>
                            </a:rPr>
                            <m:t> </m:t>
                          </m:r>
                          <m:r>
                            <a:rPr lang="fa-IR">
                              <a:latin typeface="Cambria Math" panose="02040503050406030204" pitchFamily="18" charset="0"/>
                            </a:rPr>
                            <m:t>سرعت</m:t>
                          </m:r>
                        </m:den>
                      </m:f>
                    </m:oMath>
                  </m:oMathPara>
                </a14:m>
                <a:endParaRPr lang="fa-IR" dirty="0">
                  <a:cs typeface="B Nazanin" panose="00000400000000000000" pitchFamily="2" charset="-78"/>
                </a:endParaRPr>
              </a:p>
              <a:p>
                <a:pPr marL="0" indent="0">
                  <a:buNone/>
                </a:pPr>
                <a:endParaRPr lang="fa-IR" sz="2400" dirty="0"/>
              </a:p>
              <a:p>
                <a:pPr marL="0" indent="0" algn="justLow">
                  <a:lnSpc>
                    <a:spcPct val="135000"/>
                  </a:lnSpc>
                  <a:buNone/>
                </a:pPr>
                <a:r>
                  <a:rPr lang="fa-IR" sz="2400" b="1" dirty="0">
                    <a:latin typeface="Times New Roman" panose="02020603050405020304" pitchFamily="18" charset="0"/>
                    <a:ea typeface="Calibri" panose="020F0502020204030204" pitchFamily="34" charset="0"/>
                    <a:cs typeface="B Compset" panose="00000400000000000000" pitchFamily="2" charset="-78"/>
                  </a:rPr>
                  <a:t>زمان ثابت: </a:t>
                </a:r>
                <a:r>
                  <a:rPr lang="fa-IR" sz="2400" dirty="0">
                    <a:latin typeface="Times New Roman" panose="02020603050405020304" pitchFamily="18" charset="0"/>
                    <a:ea typeface="Calibri" panose="020F0502020204030204" pitchFamily="34" charset="0"/>
                    <a:cs typeface="B Compset" panose="00000400000000000000" pitchFamily="2" charset="-78"/>
                  </a:rPr>
                  <a:t>زمان لازم جهت تغییر دنده، شتابگری و موارد مشابه را زمان ثابت گویند.</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35000"/>
                  </a:lnSpc>
                  <a:buNone/>
                </a:pPr>
                <a:r>
                  <a:rPr lang="fa-IR" sz="2400" b="1" dirty="0">
                    <a:latin typeface="Times New Roman" panose="02020603050405020304" pitchFamily="18" charset="0"/>
                    <a:ea typeface="Calibri" panose="020F0502020204030204" pitchFamily="34" charset="0"/>
                    <a:cs typeface="B Compset" panose="00000400000000000000" pitchFamily="2" charset="-78"/>
                  </a:rPr>
                  <a:t>مثال:</a:t>
                </a:r>
                <a:r>
                  <a:rPr lang="fa-IR" sz="2400" dirty="0">
                    <a:latin typeface="Times New Roman" panose="02020603050405020304" pitchFamily="18" charset="0"/>
                    <a:ea typeface="Calibri" panose="020F0502020204030204" pitchFamily="34" charset="0"/>
                    <a:cs typeface="B Compset" panose="00000400000000000000" pitchFamily="2" charset="-78"/>
                  </a:rPr>
                  <a:t> میزان راندمان یک دستگاه بلدوزر </a:t>
                </a:r>
                <a:r>
                  <a:rPr lang="en-US" sz="2400" dirty="0">
                    <a:latin typeface="Times New Roman" panose="02020603050405020304" pitchFamily="18" charset="0"/>
                    <a:ea typeface="Calibri" panose="020F0502020204030204" pitchFamily="34" charset="0"/>
                    <a:cs typeface="B Compset" panose="00000400000000000000" pitchFamily="2" charset="-78"/>
                  </a:rPr>
                  <a:t>D85</a:t>
                </a:r>
                <a:r>
                  <a:rPr lang="fa-IR" sz="2400" dirty="0">
                    <a:latin typeface="Times New Roman" panose="02020603050405020304" pitchFamily="18" charset="0"/>
                    <a:ea typeface="Calibri" panose="020F0502020204030204" pitchFamily="34" charset="0"/>
                    <a:cs typeface="B Compset" panose="00000400000000000000" pitchFamily="2" charset="-78"/>
                  </a:rPr>
                  <a:t> با مشخصات زیر را تعیین نمایید.</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35000"/>
                  </a:lnSpc>
                  <a:buNone/>
                </a:pPr>
                <a:r>
                  <a:rPr lang="fa-IR" sz="2400" dirty="0">
                    <a:latin typeface="Times New Roman" panose="02020603050405020304" pitchFamily="18" charset="0"/>
                    <a:ea typeface="Calibri" panose="020F0502020204030204" pitchFamily="34" charset="0"/>
                    <a:cs typeface="B Compset" panose="00000400000000000000" pitchFamily="2" charset="-78"/>
                  </a:rPr>
                  <a:t>ظرفیت تیغه </a:t>
                </a:r>
                <a:r>
                  <a:rPr lang="en-US" sz="2400" dirty="0">
                    <a:latin typeface="Times New Roman" panose="02020603050405020304" pitchFamily="18" charset="0"/>
                    <a:ea typeface="Calibri" panose="020F0502020204030204" pitchFamily="34" charset="0"/>
                    <a:cs typeface="B Compset" panose="00000400000000000000" pitchFamily="2" charset="-78"/>
                  </a:rPr>
                  <a:t>C</a:t>
                </a:r>
                <a:r>
                  <a:rPr lang="fa-IR" sz="2400" dirty="0">
                    <a:latin typeface="Times New Roman" panose="02020603050405020304" pitchFamily="18" charset="0"/>
                    <a:ea typeface="Calibri" panose="020F0502020204030204" pitchFamily="34" charset="0"/>
                    <a:cs typeface="B Compset" panose="00000400000000000000" pitchFamily="2" charset="-78"/>
                  </a:rPr>
                  <a:t>= 1/3 مترمکعب.</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35000"/>
                  </a:lnSpc>
                  <a:buNone/>
                </a:pPr>
                <a:r>
                  <a:rPr lang="fa-IR" sz="2400" b="1" dirty="0">
                    <a:latin typeface="Times New Roman" panose="02020603050405020304" pitchFamily="18" charset="0"/>
                    <a:ea typeface="Calibri" panose="020F0502020204030204" pitchFamily="34" charset="0"/>
                    <a:cs typeface="B Compset" panose="00000400000000000000" pitchFamily="2" charset="-78"/>
                  </a:rPr>
                  <a:t>نوع خاک: </a:t>
                </a:r>
                <a:r>
                  <a:rPr lang="fa-IR" sz="2400" dirty="0">
                    <a:latin typeface="Times New Roman" panose="02020603050405020304" pitchFamily="18" charset="0"/>
                    <a:ea typeface="Calibri" panose="020F0502020204030204" pitchFamily="34" charset="0"/>
                    <a:cs typeface="B Compset" panose="00000400000000000000" pitchFamily="2" charset="-78"/>
                  </a:rPr>
                  <a:t>خاک رس تراکم 		حل: گام اول: محاسبه زمان کل (سیکل)</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lgn="justLow">
                  <a:lnSpc>
                    <a:spcPct val="135000"/>
                  </a:lnSpc>
                  <a:buNone/>
                </a:pPr>
                <a:r>
                  <a:rPr lang="fa-IR" sz="2400" b="1" dirty="0">
                    <a:latin typeface="Times New Roman" panose="02020603050405020304" pitchFamily="18" charset="0"/>
                    <a:ea typeface="Calibri" panose="020F0502020204030204" pitchFamily="34" charset="0"/>
                    <a:cs typeface="B Compset" panose="00000400000000000000" pitchFamily="2" charset="-78"/>
                  </a:rPr>
                  <a:t>میزان بهره گیری:</a:t>
                </a:r>
                <a:r>
                  <a:rPr lang="fa-IR" sz="2400" dirty="0">
                    <a:latin typeface="Times New Roman" panose="02020603050405020304" pitchFamily="18" charset="0"/>
                    <a:ea typeface="Calibri" panose="020F0502020204030204" pitchFamily="34" charset="0"/>
                    <a:cs typeface="B Compset" panose="00000400000000000000" pitchFamily="2" charset="-78"/>
                  </a:rPr>
                  <a:t> 45 دقیقه در ساعت</a:t>
                </a:r>
                <a:endParaRPr lang="en-US" sz="2400" dirty="0">
                  <a:latin typeface="Times New Roman" panose="02020603050405020304" pitchFamily="18" charset="0"/>
                  <a:ea typeface="Calibri" panose="020F0502020204030204" pitchFamily="34" charset="0"/>
                  <a:cs typeface="B Compset" panose="00000400000000000000" pitchFamily="2" charset="-78"/>
                </a:endParaRPr>
              </a:p>
              <a:p>
                <a:pPr marL="0" indent="0">
                  <a:buNone/>
                </a:pPr>
                <a:endParaRPr lang="fa-IR" sz="24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9701" y="1375337"/>
                <a:ext cx="11401582" cy="5270162"/>
              </a:xfrm>
              <a:blipFill rotWithShape="0">
                <a:blip r:embed="rId2"/>
                <a:stretch>
                  <a:fillRect r="-802"/>
                </a:stretch>
              </a:blipFill>
            </p:spPr>
            <p:txBody>
              <a:bodyPr/>
              <a:lstStyle/>
              <a:p>
                <a:r>
                  <a:rPr lang="fa-IR">
                    <a:noFill/>
                  </a:rPr>
                  <a:t> </a:t>
                </a:r>
              </a:p>
            </p:txBody>
          </p:sp>
        </mc:Fallback>
      </mc:AlternateContent>
      <p:sp>
        <p:nvSpPr>
          <p:cNvPr id="5" name="Slide Number Placeholder 4">
            <a:extLst>
              <a:ext uri="{FF2B5EF4-FFF2-40B4-BE49-F238E27FC236}">
                <a16:creationId xmlns:a16="http://schemas.microsoft.com/office/drawing/2014/main" id="{F47D3005-D551-435F-A2CD-9C79E4206CE8}"/>
              </a:ext>
            </a:extLst>
          </p:cNvPr>
          <p:cNvSpPr>
            <a:spLocks noGrp="1"/>
          </p:cNvSpPr>
          <p:nvPr>
            <p:ph type="sldNum" sz="quarter" idx="12"/>
          </p:nvPr>
        </p:nvSpPr>
        <p:spPr/>
        <p:txBody>
          <a:bodyPr/>
          <a:lstStyle/>
          <a:p>
            <a:fld id="{AD7E7958-C94E-4D7B-B427-1FB82E5879DA}" type="slidenum">
              <a:rPr lang="fa-IR" smtClean="0"/>
              <a:pPr/>
              <a:t>13</a:t>
            </a:fld>
            <a:endParaRPr lang="fa-IR"/>
          </a:p>
        </p:txBody>
      </p:sp>
    </p:spTree>
    <p:extLst>
      <p:ext uri="{BB962C8B-B14F-4D97-AF65-F5344CB8AC3E}">
        <p14:creationId xmlns:p14="http://schemas.microsoft.com/office/powerpoint/2010/main" val="248039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5313" y="772732"/>
                <a:ext cx="10431887" cy="5872767"/>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fa-IR">
                              <a:latin typeface="Cambria Math" panose="02040503050406030204" pitchFamily="18" charset="0"/>
                            </a:rPr>
                            <m:t>مسافت</m:t>
                          </m:r>
                          <m:r>
                            <a:rPr lang="fa-IR">
                              <a:latin typeface="Cambria Math" panose="02040503050406030204" pitchFamily="18" charset="0"/>
                            </a:rPr>
                            <m:t> </m:t>
                          </m:r>
                          <m:r>
                            <a:rPr lang="en-US">
                              <a:latin typeface="Cambria Math" panose="02040503050406030204" pitchFamily="18" charset="0"/>
                            </a:rPr>
                            <m:t>45</m:t>
                          </m:r>
                        </m:num>
                        <m:den>
                          <m:r>
                            <a:rPr lang="fa-IR">
                              <a:latin typeface="Cambria Math" panose="02040503050406030204" pitchFamily="18" charset="0"/>
                            </a:rPr>
                            <m:t>سرعت</m:t>
                          </m:r>
                          <m:r>
                            <a:rPr lang="fa-IR">
                              <a:latin typeface="Cambria Math" panose="02040503050406030204" pitchFamily="18" charset="0"/>
                            </a:rPr>
                            <m:t> </m:t>
                          </m:r>
                          <m:r>
                            <a:rPr lang="en-US" i="1">
                              <a:latin typeface="Cambria Math" panose="02040503050406030204" pitchFamily="18" charset="0"/>
                            </a:rPr>
                            <m:t>3000</m:t>
                          </m:r>
                          <m:r>
                            <a:rPr lang="en-US" i="1">
                              <a:latin typeface="Cambria Math" panose="02040503050406030204" pitchFamily="18" charset="0"/>
                            </a:rPr>
                            <m:t>÷</m:t>
                          </m:r>
                          <m:r>
                            <a:rPr lang="en-US" i="1">
                              <a:latin typeface="Cambria Math" panose="02040503050406030204" pitchFamily="18" charset="0"/>
                            </a:rPr>
                            <m:t>60</m:t>
                          </m:r>
                          <m:r>
                            <a:rPr lang="en-US" i="1">
                              <a:latin typeface="Cambria Math" panose="02040503050406030204" pitchFamily="18" charset="0"/>
                            </a:rPr>
                            <m:t>=</m:t>
                          </m:r>
                          <m:r>
                            <a:rPr lang="en-US" i="1">
                              <a:latin typeface="Cambria Math" panose="02040503050406030204" pitchFamily="18" charset="0"/>
                            </a:rPr>
                            <m:t>50</m:t>
                          </m:r>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  </m:t>
                      </m:r>
                      <m:r>
                        <a:rPr lang="fa-IR">
                          <a:latin typeface="Cambria Math" panose="02040503050406030204" pitchFamily="18" charset="0"/>
                        </a:rPr>
                        <m:t>دقیقه</m:t>
                      </m:r>
                      <m:r>
                        <a:rPr lang="fa-IR">
                          <a:latin typeface="Cambria Math" panose="02040503050406030204" pitchFamily="18" charset="0"/>
                        </a:rPr>
                        <m:t> </m:t>
                      </m:r>
                      <m:r>
                        <a:rPr lang="fa-IR">
                          <a:latin typeface="Cambria Math" panose="02040503050406030204" pitchFamily="18" charset="0"/>
                        </a:rPr>
                        <m:t>به</m:t>
                      </m:r>
                      <m:r>
                        <a:rPr lang="fa-IR">
                          <a:latin typeface="Cambria Math" panose="02040503050406030204" pitchFamily="18" charset="0"/>
                        </a:rPr>
                        <m:t> </m:t>
                      </m:r>
                      <m:r>
                        <a:rPr lang="fa-IR">
                          <a:latin typeface="Cambria Math" panose="02040503050406030204" pitchFamily="18" charset="0"/>
                        </a:rPr>
                        <m:t>متر</m:t>
                      </m:r>
                      <m:r>
                        <a:rPr lang="fa-IR">
                          <a:latin typeface="Cambria Math" panose="02040503050406030204" pitchFamily="18" charset="0"/>
                        </a:rPr>
                        <m:t> </m:t>
                      </m:r>
                      <m:r>
                        <a:rPr lang="fa-IR">
                          <a:latin typeface="Cambria Math" panose="02040503050406030204" pitchFamily="18" charset="0"/>
                        </a:rPr>
                        <m:t>برحسب</m:t>
                      </m:r>
                      <m:r>
                        <a:rPr lang="fa-IR">
                          <a:latin typeface="Cambria Math" panose="02040503050406030204" pitchFamily="18" charset="0"/>
                        </a:rPr>
                        <m:t> </m:t>
                      </m:r>
                      <m:r>
                        <a:rPr lang="fa-IR">
                          <a:latin typeface="Cambria Math" panose="02040503050406030204" pitchFamily="18" charset="0"/>
                        </a:rPr>
                        <m:t>رفت</m:t>
                      </m:r>
                      <m:r>
                        <a:rPr lang="fa-IR">
                          <a:latin typeface="Cambria Math" panose="02040503050406030204" pitchFamily="18" charset="0"/>
                        </a:rPr>
                        <m:t> </m:t>
                      </m:r>
                      <m:r>
                        <a:rPr lang="fa-IR">
                          <a:latin typeface="Cambria Math" panose="02040503050406030204" pitchFamily="18" charset="0"/>
                        </a:rPr>
                        <m:t>سرعت</m:t>
                      </m:r>
                      <m:r>
                        <a:rPr lang="en-US">
                          <a:latin typeface="Cambria Math" panose="02040503050406030204" pitchFamily="18" charset="0"/>
                        </a:rPr>
                        <m:t>  </m:t>
                      </m:r>
                    </m:oMath>
                  </m:oMathPara>
                </a14:m>
                <a:endParaRPr lang="en-US" dirty="0"/>
              </a:p>
              <a:p>
                <a:pPr marL="0" indent="0">
                  <a:buNone/>
                </a:pPr>
                <a:endParaRPr lang="fa-IR" dirty="0"/>
              </a:p>
              <a:p>
                <a:pPr marL="0" indent="0">
                  <a:buNone/>
                </a:pPr>
                <a:r>
                  <a:rPr lang="fa-IR" sz="2400" b="1" dirty="0">
                    <a:solidFill>
                      <a:srgbClr val="C00000"/>
                    </a:solidFill>
                    <a:cs typeface="B Titr" panose="00000700000000000000" pitchFamily="2" charset="-78"/>
                  </a:rPr>
                  <a:t>مساحت حمل: </a:t>
                </a:r>
                <a:r>
                  <a:rPr lang="fa-IR" sz="2400" dirty="0">
                    <a:cs typeface="B Nazanin" panose="00000400000000000000" pitchFamily="2" charset="-78"/>
                  </a:rPr>
                  <a:t>45 متر</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سرعت رفت: </a:t>
                </a:r>
                <a:r>
                  <a:rPr lang="fa-IR" sz="2400" dirty="0">
                    <a:cs typeface="B Nazanin" panose="00000400000000000000" pitchFamily="2" charset="-78"/>
                  </a:rPr>
                  <a:t>3 کیلومتر در ساعت</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a:rPr lang="en-US" sz="2400">
                              <a:latin typeface="Cambria Math" panose="02040503050406030204" pitchFamily="18" charset="0"/>
                            </a:rPr>
                            <m:t>2</m:t>
                          </m:r>
                        </m:sub>
                      </m:sSub>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45</m:t>
                          </m:r>
                        </m:num>
                        <m:den>
                          <m:r>
                            <a:rPr lang="en-US" sz="2400">
                              <a:latin typeface="Cambria Math" panose="02040503050406030204" pitchFamily="18" charset="0"/>
                            </a:rPr>
                            <m:t>6100</m:t>
                          </m:r>
                          <m:r>
                            <a:rPr lang="en-US" sz="2400">
                              <a:latin typeface="Cambria Math" panose="02040503050406030204" pitchFamily="18" charset="0"/>
                            </a:rPr>
                            <m:t>÷</m:t>
                          </m:r>
                          <m:r>
                            <a:rPr lang="en-US" sz="2400">
                              <a:latin typeface="Cambria Math" panose="02040503050406030204" pitchFamily="18" charset="0"/>
                            </a:rPr>
                            <m:t>60</m:t>
                          </m:r>
                          <m:r>
                            <a:rPr lang="en-US" sz="2400">
                              <a:latin typeface="Cambria Math" panose="02040503050406030204" pitchFamily="18" charset="0"/>
                            </a:rPr>
                            <m:t>=</m:t>
                          </m:r>
                          <m:r>
                            <a:rPr lang="en-US" sz="2400">
                              <a:latin typeface="Cambria Math" panose="02040503050406030204" pitchFamily="18" charset="0"/>
                            </a:rPr>
                            <m:t>101</m:t>
                          </m:r>
                          <m:r>
                            <a:rPr lang="en-US" sz="2400">
                              <a:latin typeface="Cambria Math" panose="02040503050406030204" pitchFamily="18" charset="0"/>
                            </a:rPr>
                            <m:t>/</m:t>
                          </m:r>
                          <m:r>
                            <a:rPr lang="en-US" sz="2400">
                              <a:latin typeface="Cambria Math" panose="02040503050406030204" pitchFamily="18" charset="0"/>
                            </a:rPr>
                            <m:t>66</m:t>
                          </m:r>
                        </m:den>
                      </m:f>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443</m:t>
                      </m:r>
                      <m:f>
                        <m:fPr>
                          <m:type m:val="skw"/>
                          <m:ctrlPr>
                            <a:rPr lang="en-US" sz="2400" i="1">
                              <a:latin typeface="Cambria Math" panose="02040503050406030204" pitchFamily="18" charset="0"/>
                            </a:rPr>
                          </m:ctrlPr>
                        </m:fPr>
                        <m:num>
                          <m:r>
                            <a:rPr lang="en-US" sz="2400" i="1">
                              <a:latin typeface="Cambria Math" panose="02040503050406030204" pitchFamily="18" charset="0"/>
                            </a:rPr>
                            <m:t>𝑚</m:t>
                          </m:r>
                        </m:num>
                        <m:den>
                          <m:r>
                            <a:rPr lang="fa-IR" sz="2400">
                              <a:latin typeface="Cambria Math" panose="02040503050406030204" pitchFamily="18" charset="0"/>
                            </a:rPr>
                            <m:t>دقیقه</m:t>
                          </m:r>
                          <m:r>
                            <a:rPr lang="fa-IR" sz="2400" i="1">
                              <a:latin typeface="Cambria Math" panose="02040503050406030204" pitchFamily="18" charset="0"/>
                            </a:rPr>
                            <m:t> </m:t>
                          </m:r>
                          <m:r>
                            <a:rPr lang="fa-IR" sz="2400">
                              <a:latin typeface="Cambria Math" panose="02040503050406030204" pitchFamily="18" charset="0"/>
                            </a:rPr>
                            <m:t>برحسب</m:t>
                          </m:r>
                          <m:r>
                            <a:rPr lang="fa-IR" sz="2400">
                              <a:latin typeface="Cambria Math" panose="02040503050406030204" pitchFamily="18" charset="0"/>
                            </a:rPr>
                            <m:t> </m:t>
                          </m:r>
                          <m:r>
                            <a:rPr lang="fa-IR" sz="2400">
                              <a:latin typeface="Cambria Math" panose="02040503050406030204" pitchFamily="18" charset="0"/>
                            </a:rPr>
                            <m:t>برگشت</m:t>
                          </m:r>
                          <m:r>
                            <a:rPr lang="fa-IR" sz="2400">
                              <a:latin typeface="Cambria Math" panose="02040503050406030204" pitchFamily="18" charset="0"/>
                            </a:rPr>
                            <m:t> </m:t>
                          </m:r>
                          <m:r>
                            <a:rPr lang="fa-IR" sz="2400">
                              <a:latin typeface="Cambria Math" panose="02040503050406030204" pitchFamily="18" charset="0"/>
                            </a:rPr>
                            <m:t>سرعت</m:t>
                          </m:r>
                        </m:den>
                      </m:f>
                    </m:oMath>
                  </m:oMathPara>
                </a14:m>
                <a:endParaRPr lang="en-US" sz="2400" dirty="0"/>
              </a:p>
              <a:p>
                <a:pPr marL="0" indent="0">
                  <a:buNone/>
                </a:pPr>
                <a:endParaRPr lang="en-US" sz="2400" dirty="0">
                  <a:cs typeface="B Nazanin" panose="00000400000000000000" pitchFamily="2" charset="-78"/>
                </a:endParaRPr>
              </a:p>
              <a:p>
                <a:pPr marL="0" indent="0">
                  <a:buNone/>
                </a:pPr>
                <a:r>
                  <a:rPr lang="fa-IR" b="1" dirty="0">
                    <a:solidFill>
                      <a:srgbClr val="C00000"/>
                    </a:solidFill>
                    <a:cs typeface="B Titr" panose="00000700000000000000" pitchFamily="2" charset="-78"/>
                  </a:rPr>
                  <a:t>سرعت برگشت: </a:t>
                </a:r>
                <a:r>
                  <a:rPr lang="fa-IR" sz="2400" dirty="0">
                    <a:cs typeface="B Nazanin" panose="00000400000000000000" pitchFamily="2" charset="-78"/>
                  </a:rPr>
                  <a:t>1/6 کیلومتر در ساعت</a:t>
                </a:r>
                <a:endParaRPr lang="en-US" sz="2400" dirty="0">
                  <a:cs typeface="B Nazanin" panose="00000400000000000000" pitchFamily="2" charset="-78"/>
                </a:endParaRPr>
              </a:p>
              <a:p>
                <a:pPr marL="0" indent="0">
                  <a:buNone/>
                </a:pPr>
                <a:r>
                  <a:rPr lang="en-US" sz="2400" dirty="0">
                    <a:cs typeface="B Nazanin" panose="00000400000000000000" pitchFamily="2" charset="-78"/>
                  </a:rPr>
                  <a:t>T</a:t>
                </a:r>
                <a:r>
                  <a:rPr lang="fa-IR" sz="2400" dirty="0">
                    <a:cs typeface="B Nazanin" panose="00000400000000000000" pitchFamily="2" charset="-78"/>
                  </a:rPr>
                  <a:t> : 643/1= 3/0+ (443/0+ 9/0) = زمان کل</a:t>
                </a:r>
                <a:endParaRPr lang="en-US" sz="2400" dirty="0">
                  <a:cs typeface="B Nazanin" panose="00000400000000000000" pitchFamily="2" charset="-78"/>
                </a:endParaRPr>
              </a:p>
              <a:p>
                <a:pPr marL="0" indent="0">
                  <a:buNone/>
                </a:pPr>
                <a:r>
                  <a:rPr lang="fa-IR" sz="2400" b="1" dirty="0">
                    <a:cs typeface="B Nazanin" panose="00000400000000000000" pitchFamily="2" charset="-78"/>
                  </a:rPr>
                  <a:t>زمان ثابت: </a:t>
                </a:r>
                <a:r>
                  <a:rPr lang="fa-IR" sz="2400" dirty="0">
                    <a:cs typeface="B Nazanin" panose="00000400000000000000" pitchFamily="2" charset="-78"/>
                  </a:rPr>
                  <a:t>3/0 دقیقه</a:t>
                </a:r>
                <a:endParaRPr lang="en-US" sz="2400" dirty="0">
                  <a:cs typeface="B Nazanin" panose="00000400000000000000" pitchFamily="2" charset="-78"/>
                </a:endParaRPr>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5313" y="772732"/>
                <a:ext cx="10431887" cy="5872767"/>
              </a:xfrm>
              <a:blipFill rotWithShape="0">
                <a:blip r:embed="rId2"/>
                <a:stretch>
                  <a:fillRect r="-935"/>
                </a:stretch>
              </a:blipFill>
            </p:spPr>
            <p:txBody>
              <a:bodyPr/>
              <a:lstStyle/>
              <a:p>
                <a:r>
                  <a:rPr lang="fa-IR">
                    <a:noFill/>
                  </a:rPr>
                  <a:t> </a:t>
                </a:r>
              </a:p>
            </p:txBody>
          </p:sp>
        </mc:Fallback>
      </mc:AlternateContent>
      <p:sp>
        <p:nvSpPr>
          <p:cNvPr id="2" name="Slide Number Placeholder 1">
            <a:extLst>
              <a:ext uri="{FF2B5EF4-FFF2-40B4-BE49-F238E27FC236}">
                <a16:creationId xmlns:a16="http://schemas.microsoft.com/office/drawing/2014/main" id="{E6B5A9F7-8312-40BE-B2D6-C75D6B50F8C7}"/>
              </a:ext>
            </a:extLst>
          </p:cNvPr>
          <p:cNvSpPr>
            <a:spLocks noGrp="1"/>
          </p:cNvSpPr>
          <p:nvPr>
            <p:ph type="sldNum" sz="quarter" idx="12"/>
          </p:nvPr>
        </p:nvSpPr>
        <p:spPr/>
        <p:txBody>
          <a:bodyPr/>
          <a:lstStyle/>
          <a:p>
            <a:fld id="{AD7E7958-C94E-4D7B-B427-1FB82E5879DA}" type="slidenum">
              <a:rPr lang="fa-IR" smtClean="0"/>
              <a:pPr/>
              <a:t>14</a:t>
            </a:fld>
            <a:endParaRPr lang="fa-IR"/>
          </a:p>
        </p:txBody>
      </p:sp>
    </p:spTree>
    <p:extLst>
      <p:ext uri="{BB962C8B-B14F-4D97-AF65-F5344CB8AC3E}">
        <p14:creationId xmlns:p14="http://schemas.microsoft.com/office/powerpoint/2010/main" val="131616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8339" y="708339"/>
                <a:ext cx="11178862" cy="5937160"/>
              </a:xfrm>
            </p:spPr>
            <p:txBody>
              <a:bodyPr>
                <a:normAutofit/>
              </a:bodyPr>
              <a:lstStyle/>
              <a:p>
                <a:pPr marL="0" indent="0">
                  <a:buNone/>
                </a:pPr>
                <a:endParaRPr lang="fa-IR"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60</m:t>
                          </m:r>
                        </m:num>
                        <m:den>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𝐹</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75</m:t>
                          </m:r>
                          <m:r>
                            <a:rPr lang="en-US" i="1">
                              <a:latin typeface="Cambria Math" panose="02040503050406030204" pitchFamily="18" charset="0"/>
                            </a:rPr>
                            <m:t>×</m:t>
                          </m:r>
                          <m:r>
                            <a:rPr lang="en-US" i="1">
                              <a:latin typeface="Cambria Math" panose="02040503050406030204" pitchFamily="18" charset="0"/>
                            </a:rPr>
                            <m:t>60</m:t>
                          </m:r>
                        </m:num>
                        <m:den>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643</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60</m:t>
                          </m:r>
                        </m:num>
                        <m:den>
                          <m:r>
                            <a:rPr lang="en-US" i="1">
                              <a:latin typeface="Cambria Math" panose="02040503050406030204" pitchFamily="18" charset="0"/>
                            </a:rPr>
                            <m:t>21</m:t>
                          </m:r>
                        </m:den>
                      </m:f>
                      <m:r>
                        <a:rPr lang="fa-IR">
                          <a:latin typeface="Cambria Math" panose="02040503050406030204" pitchFamily="18" charset="0"/>
                        </a:rPr>
                        <m:t>ساعت</m:t>
                      </m:r>
                      <m:r>
                        <a:rPr lang="fa-IR">
                          <a:latin typeface="Cambria Math" panose="02040503050406030204" pitchFamily="18" charset="0"/>
                        </a:rPr>
                        <m:t> </m:t>
                      </m:r>
                      <m:r>
                        <a:rPr lang="fa-IR">
                          <a:latin typeface="Cambria Math" panose="02040503050406030204" pitchFamily="18" charset="0"/>
                        </a:rPr>
                        <m:t>در</m:t>
                      </m:r>
                      <m:r>
                        <a:rPr lang="fa-IR">
                          <a:latin typeface="Cambria Math" panose="02040503050406030204" pitchFamily="18" charset="0"/>
                        </a:rPr>
                        <m:t> </m:t>
                      </m:r>
                      <m:r>
                        <a:rPr lang="fa-IR">
                          <a:latin typeface="Cambria Math" panose="02040503050406030204" pitchFamily="18" charset="0"/>
                        </a:rPr>
                        <m:t>مترمکعب</m:t>
                      </m:r>
                    </m:oMath>
                  </m:oMathPara>
                </a14:m>
                <a:endParaRPr lang="fa-IR" dirty="0"/>
              </a:p>
              <a:p>
                <a:pPr marL="0" indent="0">
                  <a:buNone/>
                </a:pPr>
                <a:endParaRPr lang="en-US" dirty="0"/>
              </a:p>
              <a:p>
                <a:pPr marL="0" indent="0">
                  <a:buNone/>
                </a:pPr>
                <a:r>
                  <a:rPr lang="en-US" b="1" dirty="0"/>
                  <a:t>F</a:t>
                </a:r>
                <a:r>
                  <a:rPr lang="fa-IR" b="1" dirty="0"/>
                  <a:t> :</a:t>
                </a:r>
                <a:r>
                  <a:rPr lang="fa-IR" dirty="0"/>
                  <a:t> از جدول 41/1 با توجه به نوع خاک</a:t>
                </a:r>
                <a:endParaRPr lang="en-US" dirty="0"/>
              </a:p>
              <a:p>
                <a:pPr marL="0" indent="0" rtl="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45</m:t>
                          </m:r>
                        </m:num>
                        <m:den>
                          <m:r>
                            <a:rPr lang="en-US" i="1">
                              <a:latin typeface="Cambria Math" panose="02040503050406030204" pitchFamily="18" charset="0"/>
                            </a:rPr>
                            <m:t>60</m:t>
                          </m:r>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75</m:t>
                      </m:r>
                    </m:oMath>
                  </m:oMathPara>
                </a14:m>
                <a:endParaRPr lang="en-US" dirty="0"/>
              </a:p>
              <a:p>
                <a:pPr marL="0" indent="0">
                  <a:buNone/>
                </a:pPr>
                <a:r>
                  <a:rPr lang="fa-IR" sz="2400" b="1" dirty="0">
                    <a:solidFill>
                      <a:srgbClr val="C00000"/>
                    </a:solidFill>
                    <a:cs typeface="B Titr" panose="00000700000000000000" pitchFamily="2" charset="-78"/>
                  </a:rPr>
                  <a:t>تمرین 3 : </a:t>
                </a:r>
                <a:r>
                  <a:rPr lang="fa-IR" sz="2400" dirty="0">
                    <a:cs typeface="B Nazanin" panose="00000400000000000000" pitchFamily="2" charset="-78"/>
                  </a:rPr>
                  <a:t>یک بولدوزر </a:t>
                </a:r>
                <a:r>
                  <a:rPr lang="en-US" sz="2400" dirty="0">
                    <a:cs typeface="B Nazanin" panose="00000400000000000000" pitchFamily="2" charset="-78"/>
                  </a:rPr>
                  <a:t>D – 8</a:t>
                </a:r>
                <a:r>
                  <a:rPr lang="fa-IR" sz="2400" dirty="0">
                    <a:cs typeface="B Nazanin" panose="00000400000000000000" pitchFamily="2" charset="-78"/>
                  </a:rPr>
                  <a:t> کاتر پیلار با عرض تیغه 413 سانتیمتر برای حفاری مسیری بطول 5/1 متر در زمینهای نرم استفاده می شود در صورتی که عمق نفوذ تیغه 15 سانتیمتر باشد. سیکل ثابت کار بولدوزر با راندمان 80 درصد برابر 8 دقیقه باشد مقدار راندمان ساعتی بولدوزر را بدست آورید. حق:	راندمان× طول مسیر× عرض تیغه× عمق نفوذ= مقدار حفاری های در سیکل</a:t>
                </a:r>
                <a:endParaRPr lang="en-US" sz="2400" dirty="0">
                  <a:cs typeface="B Nazanin" panose="00000400000000000000" pitchFamily="2" charset="-78"/>
                </a:endParaRPr>
              </a:p>
              <a:p>
                <a:pPr marL="0" indent="0">
                  <a:buNone/>
                </a:pPr>
                <a:r>
                  <a:rPr lang="en-US" dirty="0"/>
                  <a:t>m</a:t>
                </a:r>
                <a:r>
                  <a:rPr lang="en-US" baseline="30000" dirty="0"/>
                  <a:t>3</a:t>
                </a:r>
                <a:r>
                  <a:rPr lang="fa-IR" dirty="0"/>
                  <a:t> 8/19= 8/0× </a:t>
                </a:r>
                <a:r>
                  <a:rPr lang="en-US" dirty="0"/>
                  <a:t>m</a:t>
                </a:r>
                <a:r>
                  <a:rPr lang="fa-IR" dirty="0"/>
                  <a:t>40× متر 13/4× </a:t>
                </a:r>
                <a:r>
                  <a:rPr lang="en-US" dirty="0"/>
                  <a:t>m</a:t>
                </a:r>
                <a:r>
                  <a:rPr lang="fa-IR" dirty="0"/>
                  <a:t>15/0= مقدار حفاری در سیکل</a:t>
                </a:r>
                <a:endParaRPr lang="en-US" dirty="0"/>
              </a:p>
              <a:p>
                <a:pPr marL="0" indent="0" algn="l">
                  <a:buNone/>
                </a:pPr>
                <a14:m>
                  <m:oMathPara xmlns:m="http://schemas.openxmlformats.org/officeDocument/2006/math">
                    <m:oMathParaPr>
                      <m:jc m:val="right"/>
                    </m:oMathParaPr>
                    <m:oMath xmlns:m="http://schemas.openxmlformats.org/officeDocument/2006/math">
                      <m:r>
                        <a:rPr lang="fa-IR">
                          <a:latin typeface="Cambria Math" panose="02040503050406030204" pitchFamily="18" charset="0"/>
                        </a:rPr>
                        <m:t>ساعت</m:t>
                      </m:r>
                      <m:r>
                        <a:rPr lang="fa-IR">
                          <a:latin typeface="Cambria Math" panose="02040503050406030204" pitchFamily="18" charset="0"/>
                        </a:rPr>
                        <m:t> </m:t>
                      </m:r>
                      <m:r>
                        <a:rPr lang="fa-IR">
                          <a:latin typeface="Cambria Math" panose="02040503050406030204" pitchFamily="18" charset="0"/>
                        </a:rPr>
                        <m:t>یک</m:t>
                      </m:r>
                      <m:r>
                        <a:rPr lang="fa-IR">
                          <a:latin typeface="Cambria Math" panose="02040503050406030204" pitchFamily="18" charset="0"/>
                        </a:rPr>
                        <m:t> </m:t>
                      </m:r>
                      <m:r>
                        <a:rPr lang="fa-IR">
                          <a:latin typeface="Cambria Math" panose="02040503050406030204" pitchFamily="18" charset="0"/>
                        </a:rPr>
                        <m:t>در</m:t>
                      </m:r>
                      <m:r>
                        <a:rPr lang="fa-IR">
                          <a:latin typeface="Cambria Math" panose="02040503050406030204" pitchFamily="18" charset="0"/>
                        </a:rPr>
                        <m:t> </m:t>
                      </m:r>
                      <m:r>
                        <a:rPr lang="fa-IR">
                          <a:latin typeface="Cambria Math" panose="02040503050406030204" pitchFamily="18" charset="0"/>
                        </a:rPr>
                        <m:t>بلدوزر</m:t>
                      </m:r>
                      <m:r>
                        <a:rPr lang="fa-IR">
                          <a:latin typeface="Cambria Math" panose="02040503050406030204" pitchFamily="18" charset="0"/>
                        </a:rPr>
                        <m:t> </m:t>
                      </m:r>
                      <m:r>
                        <a:rPr lang="fa-IR">
                          <a:latin typeface="Cambria Math" panose="02040503050406030204" pitchFamily="18" charset="0"/>
                        </a:rPr>
                        <m:t>راندمان</m:t>
                      </m:r>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fa-IR">
                              <a:latin typeface="Cambria Math" panose="02040503050406030204" pitchFamily="18" charset="0"/>
                            </a:rPr>
                            <m:t>دقیقه</m:t>
                          </m:r>
                          <m:r>
                            <a:rPr lang="fa-IR">
                              <a:latin typeface="Cambria Math" panose="02040503050406030204" pitchFamily="18" charset="0"/>
                            </a:rPr>
                            <m:t> </m:t>
                          </m:r>
                          <m:r>
                            <a:rPr lang="en-US">
                              <a:latin typeface="Cambria Math" panose="02040503050406030204" pitchFamily="18" charset="0"/>
                            </a:rPr>
                            <m:t>60</m:t>
                          </m:r>
                        </m:num>
                        <m:den>
                          <m:r>
                            <a:rPr lang="fa-IR">
                              <a:latin typeface="Cambria Math" panose="02040503050406030204" pitchFamily="18" charset="0"/>
                            </a:rPr>
                            <m:t>سیکل</m:t>
                          </m:r>
                          <m:r>
                            <a:rPr lang="fa-IR">
                              <a:latin typeface="Cambria Math" panose="02040503050406030204" pitchFamily="18" charset="0"/>
                            </a:rPr>
                            <m:t> </m:t>
                          </m:r>
                          <m:r>
                            <a:rPr lang="en-US">
                              <a:latin typeface="Cambria Math" panose="02040503050406030204" pitchFamily="18" charset="0"/>
                            </a:rPr>
                            <m:t>8</m:t>
                          </m:r>
                        </m:den>
                      </m:f>
                      <m:r>
                        <a:rPr lang="en-US" i="1">
                          <a:latin typeface="Cambria Math" panose="02040503050406030204" pitchFamily="18" charset="0"/>
                        </a:rPr>
                        <m:t>)×</m:t>
                      </m:r>
                      <m:r>
                        <a:rPr lang="en-US" i="1">
                          <a:latin typeface="Cambria Math" panose="02040503050406030204" pitchFamily="18" charset="0"/>
                        </a:rPr>
                        <m:t>19</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m:t>
                      </m:r>
                      <m:r>
                        <a:rPr lang="en-US" i="1">
                          <a:latin typeface="Cambria Math" panose="02040503050406030204" pitchFamily="18" charset="0"/>
                        </a:rPr>
                        <m:t>148</m:t>
                      </m:r>
                      <m:r>
                        <a:rPr lang="en-US" i="1">
                          <a:latin typeface="Cambria Math" panose="02040503050406030204" pitchFamily="18" charset="0"/>
                        </a:rPr>
                        <m:t>/</m:t>
                      </m:r>
                      <m:r>
                        <a:rPr lang="en-US" i="1">
                          <a:latin typeface="Cambria Math" panose="02040503050406030204" pitchFamily="18" charset="0"/>
                        </a:rPr>
                        <m:t>5</m:t>
                      </m:r>
                      <m:f>
                        <m:fPr>
                          <m:type m:val="skw"/>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3</m:t>
                              </m:r>
                            </m:sup>
                          </m:sSup>
                        </m:num>
                        <m:den>
                          <m:r>
                            <a:rPr lang="en-US" i="1">
                              <a:latin typeface="Cambria Math" panose="02040503050406030204" pitchFamily="18" charset="0"/>
                            </a:rPr>
                            <m:t>h</m:t>
                          </m:r>
                        </m:den>
                      </m:f>
                      <m:r>
                        <a:rPr lang="en-US" i="1">
                          <a:latin typeface="Cambria Math" panose="02040503050406030204" pitchFamily="18" charset="0"/>
                        </a:rPr>
                        <m:t>=</m:t>
                      </m:r>
                      <m:r>
                        <a:rPr lang="en-US" i="1">
                          <a:latin typeface="Cambria Math" panose="02040503050406030204" pitchFamily="18" charset="0"/>
                        </a:rPr>
                        <m:t>150</m:t>
                      </m:r>
                      <m:f>
                        <m:fPr>
                          <m:type m:val="skw"/>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3</m:t>
                              </m:r>
                            </m:sup>
                          </m:sSup>
                        </m:num>
                        <m:den>
                          <m:r>
                            <a:rPr lang="en-US" i="1">
                              <a:latin typeface="Cambria Math" panose="02040503050406030204" pitchFamily="18" charset="0"/>
                            </a:rPr>
                            <m:t>h</m:t>
                          </m:r>
                        </m:den>
                      </m:f>
                    </m:oMath>
                  </m:oMathPara>
                </a14:m>
                <a:endParaRPr lang="en-US" dirty="0"/>
              </a:p>
              <a:p>
                <a:pPr marL="0" indent="0">
                  <a:buNone/>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8339" y="708339"/>
                <a:ext cx="11178862" cy="5937160"/>
              </a:xfrm>
              <a:blipFill rotWithShape="0">
                <a:blip r:embed="rId3"/>
                <a:stretch>
                  <a:fillRect l="-1036" r="-927"/>
                </a:stretch>
              </a:blipFill>
            </p:spPr>
            <p:txBody>
              <a:bodyPr/>
              <a:lstStyle/>
              <a:p>
                <a:r>
                  <a:rPr lang="fa-IR">
                    <a:noFill/>
                  </a:rPr>
                  <a:t> </a:t>
                </a:r>
              </a:p>
            </p:txBody>
          </p:sp>
        </mc:Fallback>
      </mc:AlternateContent>
      <p:sp>
        <p:nvSpPr>
          <p:cNvPr id="2" name="Slide Number Placeholder 1">
            <a:extLst>
              <a:ext uri="{FF2B5EF4-FFF2-40B4-BE49-F238E27FC236}">
                <a16:creationId xmlns:a16="http://schemas.microsoft.com/office/drawing/2014/main" id="{E440086B-0AF8-4A8D-879A-07103A3A7383}"/>
              </a:ext>
            </a:extLst>
          </p:cNvPr>
          <p:cNvSpPr>
            <a:spLocks noGrp="1"/>
          </p:cNvSpPr>
          <p:nvPr>
            <p:ph type="sldNum" sz="quarter" idx="12"/>
          </p:nvPr>
        </p:nvSpPr>
        <p:spPr/>
        <p:txBody>
          <a:bodyPr/>
          <a:lstStyle/>
          <a:p>
            <a:fld id="{AD7E7958-C94E-4D7B-B427-1FB82E5879DA}" type="slidenum">
              <a:rPr lang="fa-IR" smtClean="0"/>
              <a:pPr/>
              <a:t>15</a:t>
            </a:fld>
            <a:endParaRPr lang="fa-IR"/>
          </a:p>
        </p:txBody>
      </p:sp>
    </p:spTree>
    <p:extLst>
      <p:ext uri="{BB962C8B-B14F-4D97-AF65-F5344CB8AC3E}">
        <p14:creationId xmlns:p14="http://schemas.microsoft.com/office/powerpoint/2010/main" val="279095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3169824" y="955115"/>
            <a:ext cx="6618120" cy="3088851"/>
          </a:xfrm>
          <a:prstGeom prst="rect">
            <a:avLst/>
          </a:prstGeom>
        </p:spPr>
      </p:pic>
      <p:sp>
        <p:nvSpPr>
          <p:cNvPr id="2" name="Slide Number Placeholder 1">
            <a:extLst>
              <a:ext uri="{FF2B5EF4-FFF2-40B4-BE49-F238E27FC236}">
                <a16:creationId xmlns:a16="http://schemas.microsoft.com/office/drawing/2014/main" id="{279FCC1C-EA89-456D-BBDF-62C743CE71A2}"/>
              </a:ext>
            </a:extLst>
          </p:cNvPr>
          <p:cNvSpPr>
            <a:spLocks noGrp="1"/>
          </p:cNvSpPr>
          <p:nvPr>
            <p:ph type="sldNum" sz="quarter" idx="12"/>
          </p:nvPr>
        </p:nvSpPr>
        <p:spPr/>
        <p:txBody>
          <a:bodyPr/>
          <a:lstStyle/>
          <a:p>
            <a:fld id="{AD7E7958-C94E-4D7B-B427-1FB82E5879DA}" type="slidenum">
              <a:rPr lang="fa-IR" smtClean="0"/>
              <a:pPr/>
              <a:t>16</a:t>
            </a:fld>
            <a:endParaRPr lang="fa-IR"/>
          </a:p>
        </p:txBody>
      </p:sp>
    </p:spTree>
    <p:extLst>
      <p:ext uri="{BB962C8B-B14F-4D97-AF65-F5344CB8AC3E}">
        <p14:creationId xmlns:p14="http://schemas.microsoft.com/office/powerpoint/2010/main" val="93757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578073"/>
            <a:ext cx="10431887" cy="6067426"/>
          </a:xfrm>
        </p:spPr>
        <p:txBody>
          <a:bodyPr/>
          <a:lstStyle/>
          <a:p>
            <a:pPr marL="0" indent="0">
              <a:buNone/>
            </a:pPr>
            <a:r>
              <a:rPr lang="fa-IR" sz="2400" b="1" dirty="0">
                <a:solidFill>
                  <a:srgbClr val="C00000"/>
                </a:solidFill>
                <a:cs typeface="B Titr" panose="00000700000000000000" pitchFamily="2" charset="-78"/>
              </a:rPr>
              <a:t>بلدوزر- ریپر:</a:t>
            </a:r>
            <a:endParaRPr lang="en-US" sz="2400" dirty="0">
              <a:solidFill>
                <a:srgbClr val="C00000"/>
              </a:solidFill>
              <a:cs typeface="B Titr" panose="00000700000000000000" pitchFamily="2" charset="-78"/>
            </a:endParaRPr>
          </a:p>
          <a:p>
            <a:pPr marL="0" indent="0" algn="just">
              <a:buNone/>
            </a:pPr>
            <a:r>
              <a:rPr lang="fa-IR" sz="2400" dirty="0">
                <a:cs typeface="B Nazanin" panose="00000400000000000000" pitchFamily="2" charset="-78"/>
              </a:rPr>
              <a:t>تراکتوري که مجهز به یک تیغه در قسمت جلویی باشد را بولدوزر گویند . بولدوزر از دو بخش اساسی تراکتور</a:t>
            </a:r>
            <a:r>
              <a:rPr lang="fa-IR" sz="2400" b="1" dirty="0">
                <a:cs typeface="B Nazanin" panose="00000400000000000000" pitchFamily="2" charset="-78"/>
              </a:rPr>
              <a:t> </a:t>
            </a:r>
            <a:r>
              <a:rPr lang="fa-IR" sz="2400" dirty="0">
                <a:cs typeface="B Nazanin" panose="00000400000000000000" pitchFamily="2" charset="-78"/>
              </a:rPr>
              <a:t>و تیغه تشکیل شده است، که تیغه توسط یک سیستم قاب متصل کننده به تراکتور متصل می شود. در</a:t>
            </a:r>
            <a:r>
              <a:rPr lang="fa-IR" sz="2400" b="1" dirty="0">
                <a:cs typeface="B Nazanin" panose="00000400000000000000" pitchFamily="2" charset="-78"/>
              </a:rPr>
              <a:t> </a:t>
            </a:r>
            <a:r>
              <a:rPr lang="fa-IR" sz="2400" dirty="0">
                <a:cs typeface="B Nazanin" panose="00000400000000000000" pitchFamily="2" charset="-78"/>
              </a:rPr>
              <a:t>عملیات خاکی، معمولاً بیشترین مسافت بهینه اي که خاك توسط بولدوزر حمل می شود حدود </a:t>
            </a:r>
            <a:r>
              <a:rPr lang="en-US" sz="2400" dirty="0">
                <a:cs typeface="B Nazanin" panose="00000400000000000000" pitchFamily="2" charset="-78"/>
              </a:rPr>
              <a:t>100</a:t>
            </a:r>
            <a:r>
              <a:rPr lang="fa-IR" sz="2400" dirty="0">
                <a:cs typeface="B Nazanin" panose="00000400000000000000" pitchFamily="2" charset="-78"/>
              </a:rPr>
              <a:t>و کمترین مقدار آن حدود </a:t>
            </a:r>
            <a:r>
              <a:rPr lang="en-US" sz="2400" dirty="0">
                <a:cs typeface="B Nazanin" panose="00000400000000000000" pitchFamily="2" charset="-78"/>
              </a:rPr>
              <a:t>8</a:t>
            </a:r>
            <a:r>
              <a:rPr lang="fa-IR" sz="2400" dirty="0">
                <a:cs typeface="B Nazanin" panose="00000400000000000000" pitchFamily="2" charset="-78"/>
              </a:rPr>
              <a:t>متر است</a:t>
            </a:r>
            <a:r>
              <a:rPr lang="en-US" sz="2400" dirty="0">
                <a:cs typeface="B Nazanin" panose="00000400000000000000" pitchFamily="2" charset="-78"/>
              </a:rPr>
              <a:t>.</a:t>
            </a:r>
            <a:r>
              <a:rPr lang="en-US" sz="2400" b="1" dirty="0">
                <a:cs typeface="B Nazanin" panose="00000400000000000000" pitchFamily="2" charset="-78"/>
              </a:rPr>
              <a:t> </a:t>
            </a:r>
            <a:r>
              <a:rPr lang="fa-IR" sz="2400" dirty="0">
                <a:cs typeface="B Nazanin" panose="00000400000000000000" pitchFamily="2" charset="-78"/>
              </a:rPr>
              <a:t>مهمترین عاملی که در عملکرد بولدوزر تاثیر زیادي دارد، نوع تیغه اي است که توسط آن عملیات خاکی</a:t>
            </a:r>
            <a:r>
              <a:rPr lang="fa-IR" sz="2400" b="1" dirty="0">
                <a:cs typeface="B Nazanin" panose="00000400000000000000" pitchFamily="2" charset="-78"/>
              </a:rPr>
              <a:t> </a:t>
            </a:r>
            <a:r>
              <a:rPr lang="fa-IR" sz="2400" dirty="0">
                <a:cs typeface="B Nazanin" panose="00000400000000000000" pitchFamily="2" charset="-78"/>
              </a:rPr>
              <a:t>صورت می گیرد. در انتخاب نوع تیغه می بایست به عوامل زیر توجه کرد</a:t>
            </a:r>
            <a:r>
              <a:rPr lang="en-US" sz="2400" dirty="0">
                <a:cs typeface="B Nazanin" panose="00000400000000000000" pitchFamily="2" charset="-78"/>
              </a:rPr>
              <a:t>:</a:t>
            </a:r>
            <a:endParaRPr lang="fa-IR" sz="2400" dirty="0">
              <a:cs typeface="B Nazanin" panose="00000400000000000000" pitchFamily="2" charset="-78"/>
            </a:endParaRPr>
          </a:p>
          <a:p>
            <a:pPr marL="0" indent="0">
              <a:buNone/>
            </a:pPr>
            <a:endParaRPr lang="en-US" sz="2400" dirty="0"/>
          </a:p>
          <a:p>
            <a:pPr marL="457200" lvl="0" indent="-457200">
              <a:buFont typeface="+mj-lt"/>
              <a:buAutoNum type="arabicParenR"/>
            </a:pPr>
            <a:r>
              <a:rPr lang="fa-IR" sz="3200" dirty="0">
                <a:cs typeface="B Nazanin" panose="00000400000000000000" pitchFamily="2" charset="-78"/>
              </a:rPr>
              <a:t>نوع عملیاتی که توسط بولدوزر صورت خواهد گرفت</a:t>
            </a:r>
            <a:r>
              <a:rPr lang="en-US" sz="3200" dirty="0">
                <a:cs typeface="B Nazanin" panose="00000400000000000000" pitchFamily="2" charset="-78"/>
              </a:rPr>
              <a:t>.</a:t>
            </a:r>
          </a:p>
          <a:p>
            <a:pPr marL="457200" lvl="0" indent="-457200">
              <a:buFont typeface="+mj-lt"/>
              <a:buAutoNum type="arabicParenR"/>
            </a:pPr>
            <a:r>
              <a:rPr lang="fa-IR" sz="3200" dirty="0">
                <a:cs typeface="B Nazanin" panose="00000400000000000000" pitchFamily="2" charset="-78"/>
              </a:rPr>
              <a:t>نوع مصالحی که توسط بولدوزر حمل خواهد شد</a:t>
            </a:r>
            <a:r>
              <a:rPr lang="en-US" sz="3200" dirty="0">
                <a:cs typeface="B Nazanin" panose="00000400000000000000" pitchFamily="2" charset="-78"/>
              </a:rPr>
              <a:t>.</a:t>
            </a:r>
          </a:p>
          <a:p>
            <a:pPr marL="457200" lvl="0" indent="-457200">
              <a:buFont typeface="+mj-lt"/>
              <a:buAutoNum type="arabicParenR"/>
            </a:pPr>
            <a:r>
              <a:rPr lang="fa-IR" sz="3200" dirty="0">
                <a:cs typeface="B Nazanin" panose="00000400000000000000" pitchFamily="2" charset="-78"/>
              </a:rPr>
              <a:t>محدودیت تراکتور از نظر وزن، توان موتور، مقاومت غلتش و</a:t>
            </a:r>
            <a:r>
              <a:rPr lang="en-US" sz="3200" dirty="0">
                <a:cs typeface="B Nazanin" panose="00000400000000000000" pitchFamily="2" charset="-78"/>
              </a:rPr>
              <a:t>....</a:t>
            </a:r>
          </a:p>
          <a:p>
            <a:pPr marL="0" indent="0" algn="just">
              <a:buNone/>
            </a:pPr>
            <a:endParaRPr lang="fa-IR" sz="2400" dirty="0">
              <a:cs typeface="B Nazanin" panose="00000400000000000000" pitchFamily="2" charset="-78"/>
            </a:endParaRPr>
          </a:p>
        </p:txBody>
      </p:sp>
      <p:sp>
        <p:nvSpPr>
          <p:cNvPr id="2" name="Slide Number Placeholder 1">
            <a:extLst>
              <a:ext uri="{FF2B5EF4-FFF2-40B4-BE49-F238E27FC236}">
                <a16:creationId xmlns:a16="http://schemas.microsoft.com/office/drawing/2014/main" id="{463B1175-9713-4BB8-AA73-A54046829EE5}"/>
              </a:ext>
            </a:extLst>
          </p:cNvPr>
          <p:cNvSpPr>
            <a:spLocks noGrp="1"/>
          </p:cNvSpPr>
          <p:nvPr>
            <p:ph type="sldNum" sz="quarter" idx="12"/>
          </p:nvPr>
        </p:nvSpPr>
        <p:spPr/>
        <p:txBody>
          <a:bodyPr/>
          <a:lstStyle/>
          <a:p>
            <a:fld id="{AD7E7958-C94E-4D7B-B427-1FB82E5879DA}" type="slidenum">
              <a:rPr lang="fa-IR" smtClean="0"/>
              <a:pPr/>
              <a:t>2</a:t>
            </a:fld>
            <a:endParaRPr lang="fa-IR"/>
          </a:p>
        </p:txBody>
      </p:sp>
    </p:spTree>
    <p:extLst>
      <p:ext uri="{BB962C8B-B14F-4D97-AF65-F5344CB8AC3E}">
        <p14:creationId xmlns:p14="http://schemas.microsoft.com/office/powerpoint/2010/main" val="400440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578073"/>
            <a:ext cx="11646280" cy="6067426"/>
          </a:xfrm>
        </p:spPr>
        <p:txBody>
          <a:bodyPr/>
          <a:lstStyle/>
          <a:p>
            <a:r>
              <a:rPr lang="fa-IR" sz="2400" b="1" dirty="0">
                <a:solidFill>
                  <a:srgbClr val="C00000"/>
                </a:solidFill>
                <a:cs typeface="B Titr" panose="00000700000000000000" pitchFamily="2" charset="-78"/>
              </a:rPr>
              <a:t>موارد کاربرد</a:t>
            </a:r>
            <a:endParaRPr lang="en-US" sz="2400" dirty="0">
              <a:solidFill>
                <a:srgbClr val="C00000"/>
              </a:solidFill>
              <a:cs typeface="B Titr" panose="00000700000000000000" pitchFamily="2" charset="-78"/>
            </a:endParaRPr>
          </a:p>
          <a:p>
            <a:pPr marL="0" indent="0">
              <a:buNone/>
            </a:pPr>
            <a:r>
              <a:rPr lang="fa-IR" sz="2400" dirty="0">
                <a:cs typeface="B Nazanin" panose="00000400000000000000" pitchFamily="2" charset="-78"/>
              </a:rPr>
              <a:t>بولدوزرها در بیشتر پروژه هاي ساخت (نظیر راه، سد) از مراحل اولیه تا مراحل پایانی مورد استفاده قرار میگیرند . برخی از کاربرد هاي بولدوزرها عبارتند از</a:t>
            </a:r>
            <a:r>
              <a:rPr lang="en-US" sz="2400" dirty="0">
                <a:cs typeface="B Nazanin" panose="00000400000000000000" pitchFamily="2" charset="-78"/>
              </a:rPr>
              <a:t>:</a:t>
            </a:r>
            <a:endParaRPr lang="fa-IR" sz="2400" dirty="0">
              <a:cs typeface="B Nazanin" panose="00000400000000000000" pitchFamily="2" charset="-78"/>
            </a:endParaRPr>
          </a:p>
          <a:p>
            <a:pPr marL="0" indent="0">
              <a:buNone/>
            </a:pP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انجام عملیات خاکبرداري، گودبرداري و حفر ترانشه</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تسطیح و پاکسازي زمین از بقایاي عملیات ساختمانی</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برداشتن لایه سطحی خاك و پاکسازي آن از بوته ها (دکاپاژ</a:t>
            </a:r>
            <a:r>
              <a:rPr lang="en-US" sz="2400" dirty="0">
                <a:cs typeface="B Nazanin" panose="00000400000000000000" pitchFamily="2" charset="-78"/>
              </a:rPr>
              <a:t>(</a:t>
            </a:r>
          </a:p>
          <a:p>
            <a:pPr marL="457200" lvl="0" indent="-457200">
              <a:buFont typeface="+mj-lt"/>
              <a:buAutoNum type="arabicParenR"/>
            </a:pPr>
            <a:r>
              <a:rPr lang="fa-IR" sz="2400" dirty="0">
                <a:cs typeface="B Nazanin" panose="00000400000000000000" pitchFamily="2" charset="-78"/>
              </a:rPr>
              <a:t>ایجاد راههاي موقتی در کوهستان و زمین هاي سنگلاخی</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انجام عملیات پخش خاك درخاکریزه</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نگهداري و ترمیم راههاي خاکی </a:t>
            </a:r>
          </a:p>
          <a:p>
            <a:pPr marL="457200" lvl="0" indent="-457200">
              <a:buFont typeface="+mj-lt"/>
              <a:buAutoNum type="arabicParenR"/>
            </a:pPr>
            <a:r>
              <a:rPr lang="fa-IR" sz="2400" dirty="0">
                <a:cs typeface="B Nazanin" panose="00000400000000000000" pitchFamily="2" charset="-78"/>
              </a:rPr>
              <a:t> پاکسازي محل گودال قرضه و گودال کف معادن</a:t>
            </a:r>
            <a:endParaRPr lang="en-US" sz="2400" dirty="0">
              <a:cs typeface="B Nazanin" panose="00000400000000000000" pitchFamily="2" charset="-78"/>
            </a:endParaRPr>
          </a:p>
          <a:p>
            <a:pPr marL="457200" lvl="0" indent="-457200">
              <a:buFont typeface="+mj-lt"/>
              <a:buAutoNum type="arabicParenR"/>
            </a:pPr>
            <a:endParaRPr lang="en-US" sz="2400" dirty="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3CBBACAD-7A85-4A5F-B664-5EAB5B5FD50B}"/>
              </a:ext>
            </a:extLst>
          </p:cNvPr>
          <p:cNvSpPr>
            <a:spLocks noGrp="1"/>
          </p:cNvSpPr>
          <p:nvPr>
            <p:ph type="sldNum" sz="quarter" idx="12"/>
          </p:nvPr>
        </p:nvSpPr>
        <p:spPr/>
        <p:txBody>
          <a:bodyPr/>
          <a:lstStyle/>
          <a:p>
            <a:fld id="{AD7E7958-C94E-4D7B-B427-1FB82E5879DA}" type="slidenum">
              <a:rPr lang="fa-IR" smtClean="0"/>
              <a:pPr/>
              <a:t>3</a:t>
            </a:fld>
            <a:endParaRPr lang="fa-IR"/>
          </a:p>
        </p:txBody>
      </p:sp>
    </p:spTree>
    <p:extLst>
      <p:ext uri="{BB962C8B-B14F-4D97-AF65-F5344CB8AC3E}">
        <p14:creationId xmlns:p14="http://schemas.microsoft.com/office/powerpoint/2010/main" val="63968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578073"/>
            <a:ext cx="11165983" cy="6067426"/>
          </a:xfrm>
        </p:spPr>
        <p:txBody>
          <a:bodyPr/>
          <a:lstStyle/>
          <a:p>
            <a:pPr marL="0" lvl="0" indent="0">
              <a:buNone/>
            </a:pPr>
            <a:endParaRPr lang="fa-IR" dirty="0"/>
          </a:p>
          <a:p>
            <a:pPr marL="0" lvl="0" indent="0">
              <a:buNone/>
            </a:pPr>
            <a:endParaRPr lang="en-US" sz="2400" dirty="0">
              <a:cs typeface="B Nazanin" panose="00000400000000000000" pitchFamily="2" charset="-78"/>
            </a:endParaRPr>
          </a:p>
          <a:p>
            <a:pPr marL="457200" indent="-457200">
              <a:buFont typeface="+mj-lt"/>
              <a:buAutoNum type="arabicParenR" startAt="8"/>
            </a:pPr>
            <a:r>
              <a:rPr lang="fa-IR" sz="2400" dirty="0">
                <a:cs typeface="B Nazanin" panose="00000400000000000000" pitchFamily="2" charset="-78"/>
              </a:rPr>
              <a:t>پخش کردن خاك بر روي خاکریزها</a:t>
            </a:r>
          </a:p>
          <a:p>
            <a:pPr marL="457200" lvl="0" indent="-457200">
              <a:buFont typeface="+mj-lt"/>
              <a:buAutoNum type="arabicParenR" startAt="8"/>
            </a:pPr>
            <a:r>
              <a:rPr lang="fa-IR" sz="2400" dirty="0">
                <a:cs typeface="B Nazanin" panose="00000400000000000000" pitchFamily="2" charset="-78"/>
              </a:rPr>
              <a:t>انجام عملیات خاکی در زمین هاي شیبدار</a:t>
            </a:r>
            <a:endParaRPr lang="en-US" sz="2400" dirty="0">
              <a:cs typeface="B Nazanin" panose="00000400000000000000" pitchFamily="2" charset="-78"/>
            </a:endParaRPr>
          </a:p>
          <a:p>
            <a:pPr marL="457200" lvl="0" indent="-457200">
              <a:buFont typeface="+mj-lt"/>
              <a:buAutoNum type="arabicParenR" startAt="8"/>
            </a:pPr>
            <a:r>
              <a:rPr lang="fa-IR" sz="2400" dirty="0">
                <a:cs typeface="B Nazanin" panose="00000400000000000000" pitchFamily="2" charset="-78"/>
              </a:rPr>
              <a:t>کمک براي فشار دادن ماشین آلات مانند اسکریپر</a:t>
            </a:r>
            <a:endParaRPr lang="en-US" sz="2400" dirty="0">
              <a:cs typeface="B Nazanin" panose="00000400000000000000" pitchFamily="2" charset="-78"/>
            </a:endParaRPr>
          </a:p>
          <a:p>
            <a:pPr marL="457200" lvl="0" indent="-457200">
              <a:buFont typeface="+mj-lt"/>
              <a:buAutoNum type="arabicParenR" startAt="8"/>
            </a:pPr>
            <a:r>
              <a:rPr lang="fa-IR" sz="2400" dirty="0">
                <a:cs typeface="B Nazanin" panose="00000400000000000000" pitchFamily="2" charset="-78"/>
              </a:rPr>
              <a:t>پشته کردن خاك در کنار نهرهاي ایجاد شده</a:t>
            </a:r>
            <a:endParaRPr lang="en-US" sz="2400" dirty="0">
              <a:cs typeface="B Nazanin" panose="00000400000000000000" pitchFamily="2" charset="-78"/>
            </a:endParaRPr>
          </a:p>
          <a:p>
            <a:pPr marL="457200" lvl="0" indent="-457200">
              <a:buFont typeface="+mj-lt"/>
              <a:buAutoNum type="arabicParenR" startAt="8"/>
            </a:pPr>
            <a:r>
              <a:rPr lang="fa-IR" sz="2400" dirty="0">
                <a:cs typeface="B Nazanin" panose="00000400000000000000" pitchFamily="2" charset="-78"/>
              </a:rPr>
              <a:t>جمع کردن سنگدانه هاي آتش باري شده</a:t>
            </a:r>
            <a:endParaRPr lang="en-US" sz="2400" dirty="0">
              <a:cs typeface="B Nazanin" panose="00000400000000000000" pitchFamily="2" charset="-78"/>
            </a:endParaRPr>
          </a:p>
          <a:p>
            <a:pPr marL="457200" lvl="0" indent="-457200">
              <a:buFont typeface="+mj-lt"/>
              <a:buAutoNum type="arabicParenR" startAt="8"/>
            </a:pPr>
            <a:r>
              <a:rPr lang="fa-IR" sz="2400" dirty="0">
                <a:cs typeface="B Nazanin" panose="00000400000000000000" pitchFamily="2" charset="-78"/>
              </a:rPr>
              <a:t>کندن زمین و پرکردن گودال</a:t>
            </a:r>
            <a:endParaRPr lang="en-US" sz="2400" dirty="0">
              <a:cs typeface="B Nazanin" panose="00000400000000000000" pitchFamily="2" charset="-78"/>
            </a:endParaRPr>
          </a:p>
          <a:p>
            <a:pPr marL="457200" lvl="0" indent="-457200">
              <a:buFont typeface="+mj-lt"/>
              <a:buAutoNum type="arabicParenR" startAt="8"/>
            </a:pPr>
            <a:r>
              <a:rPr lang="fa-IR" sz="2400" dirty="0">
                <a:cs typeface="B Nazanin" panose="00000400000000000000" pitchFamily="2" charset="-78"/>
              </a:rPr>
              <a:t>استفاده از آن به عنوان کاربرد ریپرها</a:t>
            </a:r>
            <a:endParaRPr lang="en-US" sz="2400" dirty="0">
              <a:cs typeface="B Nazanin" panose="00000400000000000000" pitchFamily="2" charset="-78"/>
            </a:endParaRPr>
          </a:p>
          <a:p>
            <a:pPr marL="0" lvl="0" indent="0">
              <a:buNone/>
            </a:pPr>
            <a:endParaRPr lang="fa-IR" dirty="0"/>
          </a:p>
        </p:txBody>
      </p:sp>
      <p:sp>
        <p:nvSpPr>
          <p:cNvPr id="2" name="Slide Number Placeholder 1">
            <a:extLst>
              <a:ext uri="{FF2B5EF4-FFF2-40B4-BE49-F238E27FC236}">
                <a16:creationId xmlns:a16="http://schemas.microsoft.com/office/drawing/2014/main" id="{241063B8-17FA-4DBA-A9A4-C922B598C093}"/>
              </a:ext>
            </a:extLst>
          </p:cNvPr>
          <p:cNvSpPr>
            <a:spLocks noGrp="1"/>
          </p:cNvSpPr>
          <p:nvPr>
            <p:ph type="sldNum" sz="quarter" idx="12"/>
          </p:nvPr>
        </p:nvSpPr>
        <p:spPr/>
        <p:txBody>
          <a:bodyPr/>
          <a:lstStyle/>
          <a:p>
            <a:fld id="{AD7E7958-C94E-4D7B-B427-1FB82E5879DA}" type="slidenum">
              <a:rPr lang="fa-IR" smtClean="0"/>
              <a:pPr/>
              <a:t>4</a:t>
            </a:fld>
            <a:endParaRPr lang="fa-IR"/>
          </a:p>
        </p:txBody>
      </p:sp>
    </p:spTree>
    <p:extLst>
      <p:ext uri="{BB962C8B-B14F-4D97-AF65-F5344CB8AC3E}">
        <p14:creationId xmlns:p14="http://schemas.microsoft.com/office/powerpoint/2010/main" val="365026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759855"/>
            <a:ext cx="10431887" cy="5885644"/>
          </a:xfrm>
        </p:spPr>
        <p:txBody>
          <a:bodyPr/>
          <a:lstStyle/>
          <a:p>
            <a:pPr marL="0" indent="0">
              <a:buNone/>
            </a:pPr>
            <a:r>
              <a:rPr lang="fa-IR" sz="2400" b="1" dirty="0">
                <a:solidFill>
                  <a:srgbClr val="C00000"/>
                </a:solidFill>
                <a:cs typeface="B Titr" panose="00000700000000000000" pitchFamily="2" charset="-78"/>
              </a:rPr>
              <a:t>قسمت هاي اصلی بولدوزر</a:t>
            </a:r>
            <a:endParaRPr lang="en-US" sz="2400" dirty="0">
              <a:solidFill>
                <a:srgbClr val="C00000"/>
              </a:solidFill>
              <a:cs typeface="B Titr" panose="00000700000000000000" pitchFamily="2" charset="-78"/>
            </a:endParaRPr>
          </a:p>
          <a:p>
            <a:pPr marL="0" indent="0">
              <a:buNone/>
            </a:pPr>
            <a:r>
              <a:rPr lang="fa-IR" sz="2400" dirty="0">
                <a:cs typeface="B Nazanin" panose="00000400000000000000" pitchFamily="2" charset="-78"/>
              </a:rPr>
              <a:t>بولدوزر از بخش هاي اصلی زیر تشکیل یافته است</a:t>
            </a:r>
            <a:r>
              <a:rPr lang="en-US" sz="2400" dirty="0">
                <a:cs typeface="B Nazanin" panose="00000400000000000000" pitchFamily="2" charset="-78"/>
              </a:rPr>
              <a:t>:</a:t>
            </a:r>
          </a:p>
          <a:p>
            <a:pPr marL="457200" lvl="0" indent="-457200">
              <a:buFont typeface="+mj-lt"/>
              <a:buAutoNum type="arabicParenR"/>
            </a:pPr>
            <a:r>
              <a:rPr lang="fa-IR" sz="2400" dirty="0">
                <a:cs typeface="B Nazanin" panose="00000400000000000000" pitchFamily="2" charset="-78"/>
              </a:rPr>
              <a:t>تراکتور</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تیغه</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سیستم هدایت کننده تیغه</a:t>
            </a:r>
            <a:endParaRPr lang="en-US" sz="2400" dirty="0">
              <a:cs typeface="B Nazanin" panose="00000400000000000000" pitchFamily="2" charset="-78"/>
            </a:endParaRPr>
          </a:p>
          <a:p>
            <a:pPr marL="457200" lvl="0" indent="-457200">
              <a:buFont typeface="+mj-lt"/>
              <a:buAutoNum type="arabicParenR"/>
            </a:pPr>
            <a:r>
              <a:rPr lang="fa-IR" sz="2400" dirty="0">
                <a:cs typeface="B Nazanin" panose="00000400000000000000" pitchFamily="2" charset="-78"/>
              </a:rPr>
              <a:t>ریپر(در موارد خاص)</a:t>
            </a:r>
          </a:p>
          <a:p>
            <a:pPr marL="0" indent="0">
              <a:buNone/>
            </a:pPr>
            <a:r>
              <a:rPr lang="fa-IR" sz="2400" b="1" dirty="0">
                <a:solidFill>
                  <a:srgbClr val="C00000"/>
                </a:solidFill>
                <a:cs typeface="B Titr" panose="00000700000000000000" pitchFamily="2" charset="-78"/>
              </a:rPr>
              <a:t>ریپر</a:t>
            </a:r>
          </a:p>
          <a:p>
            <a:pPr marL="0" indent="0" algn="just">
              <a:buNone/>
            </a:pPr>
            <a:r>
              <a:rPr lang="fa-IR" sz="2400" dirty="0">
                <a:cs typeface="B Nazanin" panose="00000400000000000000" pitchFamily="2" charset="-78"/>
              </a:rPr>
              <a:t>ریپر یا خراشنده ها قرنها براي شکافتن سنگ بکار رفته اند. گاوآهنها که در گذشته توسط کشاورزان براي شخم زدن مزارع به کار می رفته است از نظایر آن میباشد. امروزه براي عملیات حفاري در زمینهاي سخت، ابتدا به کمک ریپر زمین را سست کرده، سپس توسط بولدوزر عملیات حفاري صورت می گیرد. امروزه ریپرها را به تراکتور و یا بولدوزر متصل میکنند و بدین ترتیب با ایجاد یک نیروي فشاري قوي در زمین، عملیات سست کردن زمین هاي سخت صورت می گیرد . </a:t>
            </a:r>
            <a:endParaRPr lang="en-US" sz="2400" dirty="0">
              <a:cs typeface="B Nazanin" panose="00000400000000000000" pitchFamily="2" charset="-78"/>
            </a:endParaRPr>
          </a:p>
          <a:p>
            <a:pPr marL="0" indent="0">
              <a:buNone/>
            </a:pPr>
            <a:endParaRPr lang="en-US" sz="2400" dirty="0">
              <a:solidFill>
                <a:srgbClr val="C00000"/>
              </a:solidFill>
              <a:cs typeface="B Titr" panose="000007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DE5A2A47-8ADA-40F1-B8E6-CC3A9309FD40}"/>
              </a:ext>
            </a:extLst>
          </p:cNvPr>
          <p:cNvSpPr>
            <a:spLocks noGrp="1"/>
          </p:cNvSpPr>
          <p:nvPr>
            <p:ph type="sldNum" sz="quarter" idx="12"/>
          </p:nvPr>
        </p:nvSpPr>
        <p:spPr/>
        <p:txBody>
          <a:bodyPr/>
          <a:lstStyle/>
          <a:p>
            <a:fld id="{AD7E7958-C94E-4D7B-B427-1FB82E5879DA}" type="slidenum">
              <a:rPr lang="fa-IR" smtClean="0"/>
              <a:pPr/>
              <a:t>5</a:t>
            </a:fld>
            <a:endParaRPr lang="fa-IR"/>
          </a:p>
        </p:txBody>
      </p:sp>
    </p:spTree>
    <p:extLst>
      <p:ext uri="{BB962C8B-B14F-4D97-AF65-F5344CB8AC3E}">
        <p14:creationId xmlns:p14="http://schemas.microsoft.com/office/powerpoint/2010/main" val="390172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313" y="695459"/>
            <a:ext cx="10431887" cy="5950039"/>
          </a:xfrm>
        </p:spPr>
        <p:txBody>
          <a:bodyPr>
            <a:normAutofit/>
          </a:bodyPr>
          <a:lstStyle/>
          <a:p>
            <a:pPr marL="0" indent="0">
              <a:buNone/>
            </a:pPr>
            <a:r>
              <a:rPr lang="fa-IR" sz="2400" b="1" dirty="0">
                <a:solidFill>
                  <a:srgbClr val="C00000"/>
                </a:solidFill>
                <a:cs typeface="B Titr" panose="00000700000000000000" pitchFamily="2" charset="-78"/>
              </a:rPr>
              <a:t>موارد استعمال ریپر</a:t>
            </a:r>
            <a:endParaRPr lang="en-US" sz="2400" dirty="0">
              <a:solidFill>
                <a:srgbClr val="C00000"/>
              </a:solidFill>
              <a:cs typeface="B Titr" panose="00000700000000000000" pitchFamily="2" charset="-78"/>
            </a:endParaRPr>
          </a:p>
          <a:p>
            <a:pPr>
              <a:buFont typeface="+mj-lt"/>
              <a:buAutoNum type="arabicParenR"/>
            </a:pPr>
            <a:r>
              <a:rPr lang="fa-IR" sz="2400" dirty="0">
                <a:cs typeface="B Nazanin" panose="00000400000000000000" pitchFamily="2" charset="-78"/>
              </a:rPr>
              <a:t>سست کردن زمین هاي سخت وسنگی براي انجام عملیات حفاري در این زمین ها</a:t>
            </a:r>
            <a:endParaRPr lang="en-US" sz="2400" dirty="0">
              <a:cs typeface="B Nazanin" panose="00000400000000000000" pitchFamily="2" charset="-78"/>
            </a:endParaRPr>
          </a:p>
          <a:p>
            <a:pPr lvl="0">
              <a:buFont typeface="+mj-lt"/>
              <a:buAutoNum type="arabicParenR"/>
            </a:pPr>
            <a:r>
              <a:rPr lang="fa-IR" sz="2400" dirty="0">
                <a:cs typeface="B Nazanin" panose="00000400000000000000" pitchFamily="2" charset="-78"/>
              </a:rPr>
              <a:t>براي کندن سطح آسفالت هاي کهنه</a:t>
            </a:r>
            <a:endParaRPr lang="en-US" sz="2400" dirty="0">
              <a:cs typeface="B Nazanin" panose="00000400000000000000" pitchFamily="2" charset="-78"/>
            </a:endParaRPr>
          </a:p>
          <a:p>
            <a:pPr lvl="0">
              <a:buFont typeface="+mj-lt"/>
              <a:buAutoNum type="arabicParenR"/>
            </a:pPr>
            <a:r>
              <a:rPr lang="fa-IR" sz="2400" dirty="0">
                <a:cs typeface="B Nazanin" panose="00000400000000000000" pitchFamily="2" charset="-78"/>
              </a:rPr>
              <a:t>آماده کردن منطقه براي کار اسکریپر و گریدر</a:t>
            </a:r>
            <a:endParaRPr lang="en-US" sz="2400" dirty="0">
              <a:cs typeface="B Nazanin" panose="00000400000000000000" pitchFamily="2" charset="-78"/>
            </a:endParaRPr>
          </a:p>
          <a:p>
            <a:pPr lvl="0">
              <a:buFont typeface="+mj-lt"/>
              <a:buAutoNum type="arabicParenR"/>
            </a:pPr>
            <a:r>
              <a:rPr lang="fa-IR" sz="2400" dirty="0">
                <a:cs typeface="B Nazanin" panose="00000400000000000000" pitchFamily="2" charset="-78"/>
              </a:rPr>
              <a:t>براي شکستن رویه هاي بتنی و دال هاي بتنی</a:t>
            </a:r>
            <a:endParaRPr lang="en-US" sz="2400" dirty="0">
              <a:cs typeface="B Nazanin" panose="00000400000000000000" pitchFamily="2" charset="-78"/>
            </a:endParaRPr>
          </a:p>
          <a:p>
            <a:pPr lvl="0">
              <a:buFont typeface="+mj-lt"/>
              <a:buAutoNum type="arabicParenR"/>
            </a:pPr>
            <a:r>
              <a:rPr lang="fa-IR" sz="2400" dirty="0">
                <a:cs typeface="B Nazanin" panose="00000400000000000000" pitchFamily="2" charset="-78"/>
              </a:rPr>
              <a:t>براي پاك کردن زمین و کندن ریشه هاي درختان</a:t>
            </a:r>
          </a:p>
          <a:p>
            <a:pPr marL="0" indent="0" algn="just">
              <a:buNone/>
            </a:pPr>
            <a:r>
              <a:rPr lang="fa-IR" sz="2400" b="1" dirty="0">
                <a:solidFill>
                  <a:srgbClr val="C00000"/>
                </a:solidFill>
                <a:cs typeface="B Titr" panose="00000700000000000000" pitchFamily="2" charset="-78"/>
              </a:rPr>
              <a:t>عملکرد ریپر در انواع خاك و سنگ</a:t>
            </a:r>
            <a:endParaRPr lang="en-US" sz="2400" dirty="0">
              <a:solidFill>
                <a:srgbClr val="C00000"/>
              </a:solidFill>
              <a:cs typeface="B Titr" panose="00000700000000000000" pitchFamily="2" charset="-78"/>
            </a:endParaRPr>
          </a:p>
          <a:p>
            <a:pPr marL="0" indent="0" algn="just">
              <a:buNone/>
            </a:pPr>
            <a:r>
              <a:rPr lang="fa-IR" sz="2400" dirty="0">
                <a:cs typeface="B Nazanin" panose="00000400000000000000" pitchFamily="2" charset="-78"/>
              </a:rPr>
              <a:t>عملکرد ریپر در انواع خاك و سنگ از طریق بررسی کیفیت خاك و سنگ و تراکم آن تعیین می شود. براي این منظور از یک فرستنده و گیرنده امواج صوتی در لایه هاي زمین استفاده میشود و بدینوسیله تراکم و ضخامت لایه هاي سخت تعیین میشود. لایههاي سخت و متراکم زمین موج را با سرعت زیا د و لایههاي ضعیف تر موج صوتی را با سرعت کمتري منعکس می کنند .</a:t>
            </a:r>
            <a:endParaRPr lang="en-US" sz="2400" dirty="0">
              <a:cs typeface="B Nazanin" panose="00000400000000000000" pitchFamily="2" charset="-78"/>
            </a:endParaRPr>
          </a:p>
          <a:p>
            <a:pPr marL="0" indent="0" algn="just">
              <a:buNone/>
            </a:pPr>
            <a:r>
              <a:rPr lang="fa-IR" sz="2400" dirty="0">
                <a:cs typeface="B Nazanin" panose="00000400000000000000" pitchFamily="2" charset="-78"/>
              </a:rPr>
              <a:t>شناخت بلدوزر اگر به قسمت جلویی یک تراکتور، با قدرت بالا بوسیله سیستم قاب متصل کننده (کمان تیغ) یک تیغه متصل کنیم ماشین بلدوزر حاصل می شود.</a:t>
            </a:r>
            <a:endParaRPr lang="en-US" sz="2400" dirty="0">
              <a:cs typeface="B Nazanin" panose="00000400000000000000" pitchFamily="2" charset="-78"/>
            </a:endParaRPr>
          </a:p>
          <a:p>
            <a:pPr marL="0" lvl="0" indent="0">
              <a:buNone/>
            </a:pPr>
            <a:endParaRPr lang="en-US" sz="2400" dirty="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2E3A9523-2508-48C8-A3E3-5B713CA01BA4}"/>
              </a:ext>
            </a:extLst>
          </p:cNvPr>
          <p:cNvSpPr>
            <a:spLocks noGrp="1"/>
          </p:cNvSpPr>
          <p:nvPr>
            <p:ph type="sldNum" sz="quarter" idx="12"/>
          </p:nvPr>
        </p:nvSpPr>
        <p:spPr/>
        <p:txBody>
          <a:bodyPr/>
          <a:lstStyle/>
          <a:p>
            <a:fld id="{AD7E7958-C94E-4D7B-B427-1FB82E5879DA}" type="slidenum">
              <a:rPr lang="fa-IR" smtClean="0"/>
              <a:pPr/>
              <a:t>6</a:t>
            </a:fld>
            <a:endParaRPr lang="fa-IR"/>
          </a:p>
        </p:txBody>
      </p:sp>
    </p:spTree>
    <p:extLst>
      <p:ext uri="{BB962C8B-B14F-4D97-AF65-F5344CB8AC3E}">
        <p14:creationId xmlns:p14="http://schemas.microsoft.com/office/powerpoint/2010/main" val="64808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586" y="669701"/>
            <a:ext cx="10315977" cy="5975797"/>
          </a:xfrm>
        </p:spPr>
        <p:txBody>
          <a:bodyPr/>
          <a:lstStyle/>
          <a:p>
            <a:pPr marL="0" indent="0">
              <a:buNone/>
            </a:pPr>
            <a:endParaRPr lang="fa-IR" dirty="0"/>
          </a:p>
          <a:p>
            <a:pPr marL="0" indent="0">
              <a:buNone/>
            </a:pPr>
            <a:endParaRPr lang="fa-IR" dirty="0"/>
          </a:p>
        </p:txBody>
      </p:sp>
      <p:pic>
        <p:nvPicPr>
          <p:cNvPr id="5" name="Picture 4"/>
          <p:cNvPicPr/>
          <p:nvPr/>
        </p:nvPicPr>
        <p:blipFill>
          <a:blip r:embed="rId2" cstate="print"/>
          <a:stretch>
            <a:fillRect/>
          </a:stretch>
        </p:blipFill>
        <p:spPr>
          <a:xfrm>
            <a:off x="2601532" y="669701"/>
            <a:ext cx="7521262" cy="3194997"/>
          </a:xfrm>
          <a:prstGeom prst="rect">
            <a:avLst/>
          </a:prstGeom>
        </p:spPr>
      </p:pic>
      <p:sp>
        <p:nvSpPr>
          <p:cNvPr id="12" name="Rectangle 11"/>
          <p:cNvSpPr/>
          <p:nvPr/>
        </p:nvSpPr>
        <p:spPr>
          <a:xfrm>
            <a:off x="1197735" y="3864698"/>
            <a:ext cx="10560676" cy="2677656"/>
          </a:xfrm>
          <a:prstGeom prst="rect">
            <a:avLst/>
          </a:prstGeom>
        </p:spPr>
        <p:txBody>
          <a:bodyPr wrap="square">
            <a:spAutoFit/>
          </a:bodyPr>
          <a:lstStyle/>
          <a:p>
            <a:r>
              <a:rPr lang="fa-IR" sz="2400" dirty="0">
                <a:solidFill>
                  <a:prstClr val="black"/>
                </a:solidFill>
                <a:cs typeface="B Nazanin" panose="00000400000000000000" pitchFamily="2" charset="-78"/>
              </a:rPr>
              <a:t>کاربرد بلدوزر:</a:t>
            </a:r>
          </a:p>
          <a:p>
            <a:r>
              <a:rPr lang="fa-IR" sz="2400" dirty="0">
                <a:solidFill>
                  <a:prstClr val="black"/>
                </a:solidFill>
                <a:cs typeface="B Nazanin" panose="00000400000000000000" pitchFamily="2" charset="-78"/>
              </a:rPr>
              <a:t>کندن  در زمین نرم</a:t>
            </a:r>
          </a:p>
          <a:p>
            <a:r>
              <a:rPr lang="fa-IR" sz="2400" dirty="0">
                <a:solidFill>
                  <a:prstClr val="black"/>
                </a:solidFill>
                <a:cs typeface="B Nazanin" panose="00000400000000000000" pitchFamily="2" charset="-78"/>
              </a:rPr>
              <a:t>کندن در زمین دج</a:t>
            </a:r>
          </a:p>
          <a:p>
            <a:r>
              <a:rPr lang="fa-IR" sz="2400" dirty="0">
                <a:solidFill>
                  <a:prstClr val="black"/>
                </a:solidFill>
                <a:cs typeface="B Nazanin" panose="00000400000000000000" pitchFamily="2" charset="-78"/>
              </a:rPr>
              <a:t>کندن در زمین سنگی بلدوزر تا قدرت 320 اسب بخار (بلدوزر </a:t>
            </a:r>
            <a:r>
              <a:rPr lang="en-US" sz="2400" dirty="0">
                <a:solidFill>
                  <a:prstClr val="black"/>
                </a:solidFill>
                <a:cs typeface="B Nazanin" panose="00000400000000000000" pitchFamily="2" charset="-78"/>
              </a:rPr>
              <a:t>D155 </a:t>
            </a:r>
            <a:r>
              <a:rPr lang="fa-IR" sz="2400" dirty="0">
                <a:solidFill>
                  <a:prstClr val="black"/>
                </a:solidFill>
                <a:cs typeface="B Nazanin" panose="00000400000000000000" pitchFamily="2" charset="-78"/>
              </a:rPr>
              <a:t>کوماتسو یا </a:t>
            </a:r>
            <a:r>
              <a:rPr lang="en-US" sz="2400" dirty="0">
                <a:solidFill>
                  <a:prstClr val="black"/>
                </a:solidFill>
                <a:cs typeface="B Nazanin" panose="00000400000000000000" pitchFamily="2" charset="-78"/>
              </a:rPr>
              <a:t>D8 </a:t>
            </a:r>
            <a:r>
              <a:rPr lang="fa-IR" sz="2400" dirty="0">
                <a:solidFill>
                  <a:prstClr val="black"/>
                </a:solidFill>
                <a:cs typeface="B Nazanin" panose="00000400000000000000" pitchFamily="2" charset="-78"/>
              </a:rPr>
              <a:t>کاتر پیلار)</a:t>
            </a:r>
          </a:p>
          <a:p>
            <a:r>
              <a:rPr lang="fa-IR" sz="2400" dirty="0">
                <a:solidFill>
                  <a:prstClr val="black"/>
                </a:solidFill>
                <a:cs typeface="B Nazanin" panose="00000400000000000000" pitchFamily="2" charset="-78"/>
              </a:rPr>
              <a:t>زمین هایی که بلدوزر </a:t>
            </a:r>
            <a:r>
              <a:rPr lang="en-US" sz="2400" dirty="0">
                <a:solidFill>
                  <a:prstClr val="black"/>
                </a:solidFill>
                <a:cs typeface="B Nazanin" panose="00000400000000000000" pitchFamily="2" charset="-78"/>
              </a:rPr>
              <a:t>D155 </a:t>
            </a:r>
            <a:r>
              <a:rPr lang="fa-IR" sz="2400" dirty="0">
                <a:solidFill>
                  <a:prstClr val="black"/>
                </a:solidFill>
                <a:cs typeface="B Nazanin" panose="00000400000000000000" pitchFamily="2" charset="-78"/>
              </a:rPr>
              <a:t>قادر به کندن آن نباشد به جای استفاده از بلدوزر </a:t>
            </a:r>
            <a:r>
              <a:rPr lang="en-US" sz="2400" dirty="0">
                <a:solidFill>
                  <a:prstClr val="black"/>
                </a:solidFill>
                <a:cs typeface="B Nazanin" panose="00000400000000000000" pitchFamily="2" charset="-78"/>
              </a:rPr>
              <a:t>D355 </a:t>
            </a:r>
            <a:r>
              <a:rPr lang="fa-IR" sz="2400" dirty="0">
                <a:solidFill>
                  <a:prstClr val="black"/>
                </a:solidFill>
                <a:cs typeface="B Nazanin" panose="00000400000000000000" pitchFamily="2" charset="-78"/>
              </a:rPr>
              <a:t>یا پیکور در صورت عدم محدودیت بهتر است عملیات حفاری و آتشباری (انفجار) صورت پذیرد. و به لحاظ اقتصادی مقرون به صرفه است و به لحاظ سرعت و سهولت اجرا</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624" y="6101197"/>
            <a:ext cx="919806" cy="756803"/>
          </a:xfrm>
          <a:prstGeom prst="rect">
            <a:avLst/>
          </a:prstGeom>
        </p:spPr>
      </p:pic>
      <p:sp>
        <p:nvSpPr>
          <p:cNvPr id="2" name="Slide Number Placeholder 1">
            <a:extLst>
              <a:ext uri="{FF2B5EF4-FFF2-40B4-BE49-F238E27FC236}">
                <a16:creationId xmlns:a16="http://schemas.microsoft.com/office/drawing/2014/main" id="{1954A02C-F396-4610-B597-E9B8F0E44064}"/>
              </a:ext>
            </a:extLst>
          </p:cNvPr>
          <p:cNvSpPr>
            <a:spLocks noGrp="1"/>
          </p:cNvSpPr>
          <p:nvPr>
            <p:ph type="sldNum" sz="quarter" idx="12"/>
          </p:nvPr>
        </p:nvSpPr>
        <p:spPr/>
        <p:txBody>
          <a:bodyPr/>
          <a:lstStyle/>
          <a:p>
            <a:fld id="{AD7E7958-C94E-4D7B-B427-1FB82E5879DA}" type="slidenum">
              <a:rPr lang="fa-IR" smtClean="0"/>
              <a:pPr/>
              <a:t>7</a:t>
            </a:fld>
            <a:endParaRPr lang="fa-IR"/>
          </a:p>
        </p:txBody>
      </p:sp>
    </p:spTree>
    <p:extLst>
      <p:ext uri="{BB962C8B-B14F-4D97-AF65-F5344CB8AC3E}">
        <p14:creationId xmlns:p14="http://schemas.microsoft.com/office/powerpoint/2010/main" val="171333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341" y="721217"/>
            <a:ext cx="6181859" cy="5924281"/>
          </a:xfrm>
        </p:spPr>
        <p:txBody>
          <a:bodyPr/>
          <a:lstStyle/>
          <a:p>
            <a:pPr marL="0" indent="0">
              <a:buNone/>
            </a:pPr>
            <a:endParaRPr lang="fa-IR" dirty="0"/>
          </a:p>
          <a:p>
            <a:pPr marL="0" indent="0" algn="ctr">
              <a:buNone/>
            </a:pPr>
            <a:r>
              <a:rPr lang="fa-IR" sz="2400" dirty="0">
                <a:cs typeface="B Nazanin" panose="00000400000000000000" pitchFamily="2" charset="-78"/>
              </a:rPr>
              <a:t>2/3⇐2:3⇐3به 2</a:t>
            </a:r>
          </a:p>
          <a:p>
            <a:pPr marL="0" indent="0" algn="ctr">
              <a:buNone/>
            </a:pPr>
            <a:r>
              <a:rPr lang="fa-IR" sz="2400" dirty="0">
                <a:cs typeface="B Nazanin" panose="00000400000000000000" pitchFamily="2" charset="-78"/>
              </a:rPr>
              <a:t>عدد اول بعد قائم عدد دوم بعد افقی است</a:t>
            </a:r>
          </a:p>
          <a:p>
            <a:pPr marL="0" indent="0">
              <a:buNone/>
            </a:pPr>
            <a:endParaRPr lang="fa-IR" sz="2400" dirty="0">
              <a:cs typeface="B Nazanin" panose="00000400000000000000" pitchFamily="2" charset="-78"/>
            </a:endParaRPr>
          </a:p>
          <a:p>
            <a:pPr marL="0" indent="0">
              <a:buNone/>
            </a:pPr>
            <a:endParaRPr lang="fa-IR" sz="2400" dirty="0">
              <a:cs typeface="B Nazanin" panose="00000400000000000000" pitchFamily="2" charset="-78"/>
            </a:endParaRPr>
          </a:p>
          <a:p>
            <a:pPr marL="0" indent="0">
              <a:buNone/>
            </a:pPr>
            <a:r>
              <a:rPr lang="fa-IR" sz="2400" dirty="0">
                <a:cs typeface="B Nazanin" panose="00000400000000000000" pitchFamily="2" charset="-78"/>
              </a:rPr>
              <a:t>ترانشه زنی در راهسازی توسط بلدوزر صورت می گیرد.              </a:t>
            </a:r>
            <a:endParaRPr lang="en-US" sz="2400" dirty="0">
              <a:cs typeface="B Nazanin" panose="00000400000000000000" pitchFamily="2" charset="-78"/>
            </a:endParaRPr>
          </a:p>
          <a:p>
            <a:pPr marL="0" indent="0">
              <a:buNone/>
            </a:pPr>
            <a:r>
              <a:rPr lang="fa-IR" sz="2400" dirty="0">
                <a:cs typeface="B Nazanin" panose="00000400000000000000" pitchFamily="2" charset="-78"/>
              </a:rPr>
              <a:t>- کمک به پوش دادن اسکریپر </a:t>
            </a:r>
            <a:endParaRPr lang="en-US" sz="2400" dirty="0">
              <a:cs typeface="B Nazanin" panose="00000400000000000000" pitchFamily="2" charset="-78"/>
            </a:endParaRPr>
          </a:p>
          <a:p>
            <a:pPr marL="0" indent="0">
              <a:buNone/>
            </a:pPr>
            <a:r>
              <a:rPr lang="fa-IR" sz="2400" dirty="0">
                <a:cs typeface="B Nazanin" panose="00000400000000000000" pitchFamily="2" charset="-78"/>
              </a:rPr>
              <a:t>- جمع آوری سنگدانه های آتشباری شده</a:t>
            </a:r>
            <a:endParaRPr lang="en-US" sz="2400" dirty="0">
              <a:cs typeface="B Nazanin" panose="00000400000000000000" pitchFamily="2" charset="-78"/>
            </a:endParaRPr>
          </a:p>
          <a:p>
            <a:pPr marL="0" indent="0">
              <a:buNone/>
            </a:pPr>
            <a:endParaRPr lang="fa-IR" dirty="0"/>
          </a:p>
        </p:txBody>
      </p:sp>
      <p:grpSp>
        <p:nvGrpSpPr>
          <p:cNvPr id="11" name="Group 14"/>
          <p:cNvGrpSpPr>
            <a:grpSpLocks/>
          </p:cNvGrpSpPr>
          <p:nvPr/>
        </p:nvGrpSpPr>
        <p:grpSpPr bwMode="auto">
          <a:xfrm>
            <a:off x="2224691" y="3219719"/>
            <a:ext cx="3892774" cy="1576320"/>
            <a:chOff x="1232" y="9746"/>
            <a:chExt cx="4513" cy="1575"/>
          </a:xfrm>
        </p:grpSpPr>
        <p:grpSp>
          <p:nvGrpSpPr>
            <p:cNvPr id="12" name="Group 15"/>
            <p:cNvGrpSpPr>
              <a:grpSpLocks/>
            </p:cNvGrpSpPr>
            <p:nvPr/>
          </p:nvGrpSpPr>
          <p:grpSpPr bwMode="auto">
            <a:xfrm>
              <a:off x="1232" y="10196"/>
              <a:ext cx="793" cy="1125"/>
              <a:chOff x="1215" y="9510"/>
              <a:chExt cx="793" cy="1125"/>
            </a:xfrm>
          </p:grpSpPr>
          <p:sp>
            <p:nvSpPr>
              <p:cNvPr id="13" name="AutoShape 16"/>
              <p:cNvSpPr>
                <a:spLocks noChangeArrowheads="1"/>
              </p:cNvSpPr>
              <p:nvPr/>
            </p:nvSpPr>
            <p:spPr bwMode="auto">
              <a:xfrm>
                <a:off x="1453" y="9510"/>
                <a:ext cx="555" cy="765"/>
              </a:xfrm>
              <a:prstGeom prst="triangle">
                <a:avLst>
                  <a:gd name="adj" fmla="val 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solidFill>
                    <a:prstClr val="black"/>
                  </a:solidFill>
                </a:endParaRPr>
              </a:p>
            </p:txBody>
          </p:sp>
          <p:sp>
            <p:nvSpPr>
              <p:cNvPr id="14" name="Text Box 17"/>
              <p:cNvSpPr txBox="1">
                <a:spLocks noChangeArrowheads="1"/>
              </p:cNvSpPr>
              <p:nvPr/>
            </p:nvSpPr>
            <p:spPr bwMode="auto">
              <a:xfrm>
                <a:off x="1215" y="9765"/>
                <a:ext cx="17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fontAlgn="base" hangingPunct="0">
                  <a:spcBef>
                    <a:spcPct val="0"/>
                  </a:spcBef>
                  <a:spcAft>
                    <a:spcPts val="800"/>
                  </a:spcAft>
                </a:pPr>
                <a:r>
                  <a:rPr lang="en-US" altLang="fa-IR" sz="1000" b="1">
                    <a:solidFill>
                      <a:prstClr val="black"/>
                    </a:solidFill>
                    <a:latin typeface="Arial" panose="020B0604020202020204" pitchFamily="34" charset="0"/>
                    <a:ea typeface="Arial" panose="020B0604020202020204" pitchFamily="34" charset="0"/>
                  </a:rPr>
                  <a:t>1</a:t>
                </a:r>
                <a:endParaRPr lang="fa-IR" altLang="fa-IR">
                  <a:solidFill>
                    <a:prstClr val="black"/>
                  </a:solidFill>
                  <a:latin typeface="Arial" panose="020B0604020202020204" pitchFamily="34" charset="0"/>
                </a:endParaRPr>
              </a:p>
            </p:txBody>
          </p:sp>
          <p:sp>
            <p:nvSpPr>
              <p:cNvPr id="15" name="Text Box 18"/>
              <p:cNvSpPr txBox="1">
                <a:spLocks noChangeArrowheads="1"/>
              </p:cNvSpPr>
              <p:nvPr/>
            </p:nvSpPr>
            <p:spPr bwMode="auto">
              <a:xfrm>
                <a:off x="1545" y="10245"/>
                <a:ext cx="17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fontAlgn="base" hangingPunct="0">
                  <a:spcBef>
                    <a:spcPct val="0"/>
                  </a:spcBef>
                  <a:spcAft>
                    <a:spcPts val="800"/>
                  </a:spcAft>
                </a:pPr>
                <a:r>
                  <a:rPr lang="en-US" altLang="fa-IR" sz="1000" b="1">
                    <a:solidFill>
                      <a:prstClr val="black"/>
                    </a:solidFill>
                    <a:latin typeface="Arial" panose="020B0604020202020204" pitchFamily="34" charset="0"/>
                    <a:ea typeface="Arial" panose="020B0604020202020204" pitchFamily="34" charset="0"/>
                  </a:rPr>
                  <a:t>1</a:t>
                </a:r>
                <a:endParaRPr lang="fa-IR" altLang="fa-IR">
                  <a:solidFill>
                    <a:prstClr val="black"/>
                  </a:solidFill>
                  <a:latin typeface="Arial" panose="020B0604020202020204" pitchFamily="34" charset="0"/>
                </a:endParaRPr>
              </a:p>
            </p:txBody>
          </p:sp>
        </p:grpSp>
        <p:cxnSp>
          <p:nvCxnSpPr>
            <p:cNvPr id="6163" name="AutoShape 19"/>
            <p:cNvCxnSpPr>
              <a:cxnSpLocks noChangeShapeType="1"/>
            </p:cNvCxnSpPr>
            <p:nvPr/>
          </p:nvCxnSpPr>
          <p:spPr bwMode="auto">
            <a:xfrm>
              <a:off x="1695" y="9746"/>
              <a:ext cx="313" cy="6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64" name="AutoShape 20"/>
            <p:cNvCxnSpPr>
              <a:cxnSpLocks noChangeShapeType="1"/>
            </p:cNvCxnSpPr>
            <p:nvPr/>
          </p:nvCxnSpPr>
          <p:spPr bwMode="auto">
            <a:xfrm>
              <a:off x="2685" y="10436"/>
              <a:ext cx="313" cy="6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65" name="AutoShape 21"/>
            <p:cNvCxnSpPr>
              <a:cxnSpLocks noChangeShapeType="1"/>
            </p:cNvCxnSpPr>
            <p:nvPr/>
          </p:nvCxnSpPr>
          <p:spPr bwMode="auto">
            <a:xfrm>
              <a:off x="2025" y="10421"/>
              <a:ext cx="660" cy="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66" name="AutoShape 22"/>
            <p:cNvCxnSpPr>
              <a:cxnSpLocks noChangeShapeType="1"/>
            </p:cNvCxnSpPr>
            <p:nvPr/>
          </p:nvCxnSpPr>
          <p:spPr bwMode="auto">
            <a:xfrm flipH="1">
              <a:off x="2998" y="11111"/>
              <a:ext cx="136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67" name="AutoShape 23"/>
            <p:cNvCxnSpPr>
              <a:cxnSpLocks noChangeShapeType="1"/>
            </p:cNvCxnSpPr>
            <p:nvPr/>
          </p:nvCxnSpPr>
          <p:spPr bwMode="auto">
            <a:xfrm flipH="1">
              <a:off x="4365" y="10436"/>
              <a:ext cx="315" cy="6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68" name="AutoShape 24"/>
            <p:cNvCxnSpPr>
              <a:cxnSpLocks noChangeShapeType="1"/>
            </p:cNvCxnSpPr>
            <p:nvPr/>
          </p:nvCxnSpPr>
          <p:spPr bwMode="auto">
            <a:xfrm flipH="1">
              <a:off x="4680" y="10436"/>
              <a:ext cx="6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69" name="AutoShape 25"/>
            <p:cNvCxnSpPr>
              <a:cxnSpLocks noChangeShapeType="1"/>
            </p:cNvCxnSpPr>
            <p:nvPr/>
          </p:nvCxnSpPr>
          <p:spPr bwMode="auto">
            <a:xfrm flipV="1">
              <a:off x="5349" y="9881"/>
              <a:ext cx="396" cy="5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6" name="Rectangle 15"/>
          <p:cNvSpPr/>
          <p:nvPr/>
        </p:nvSpPr>
        <p:spPr>
          <a:xfrm>
            <a:off x="2148327" y="4624424"/>
            <a:ext cx="875560" cy="369332"/>
          </a:xfrm>
          <a:prstGeom prst="rect">
            <a:avLst/>
          </a:prstGeom>
        </p:spPr>
        <p:txBody>
          <a:bodyPr wrap="none">
            <a:spAutoFit/>
          </a:bodyPr>
          <a:lstStyle/>
          <a:p>
            <a:r>
              <a:rPr lang="fa-IR" dirty="0">
                <a:solidFill>
                  <a:prstClr val="black"/>
                </a:solidFill>
                <a:latin typeface="Times New Roman" panose="02020603050405020304" pitchFamily="18" charset="0"/>
                <a:ea typeface="Calibri" panose="020F0502020204030204" pitchFamily="34" charset="0"/>
                <a:cs typeface="B Compset" panose="00000400000000000000" pitchFamily="2" charset="-78"/>
              </a:rPr>
              <a:t> شیب 1:1</a:t>
            </a:r>
            <a:endParaRPr lang="fa-IR" dirty="0">
              <a:solidFill>
                <a:prstClr val="black"/>
              </a:solidFill>
            </a:endParaRPr>
          </a:p>
        </p:txBody>
      </p:sp>
      <p:sp>
        <p:nvSpPr>
          <p:cNvPr id="2" name="Slide Number Placeholder 1">
            <a:extLst>
              <a:ext uri="{FF2B5EF4-FFF2-40B4-BE49-F238E27FC236}">
                <a16:creationId xmlns:a16="http://schemas.microsoft.com/office/drawing/2014/main" id="{FBA42A7A-3372-4A93-A431-CF6985866AE9}"/>
              </a:ext>
            </a:extLst>
          </p:cNvPr>
          <p:cNvSpPr>
            <a:spLocks noGrp="1"/>
          </p:cNvSpPr>
          <p:nvPr>
            <p:ph type="sldNum" sz="quarter" idx="12"/>
          </p:nvPr>
        </p:nvSpPr>
        <p:spPr/>
        <p:txBody>
          <a:bodyPr/>
          <a:lstStyle/>
          <a:p>
            <a:fld id="{AD7E7958-C94E-4D7B-B427-1FB82E5879DA}" type="slidenum">
              <a:rPr lang="fa-IR" smtClean="0"/>
              <a:pPr/>
              <a:t>8</a:t>
            </a:fld>
            <a:endParaRPr lang="fa-IR"/>
          </a:p>
        </p:txBody>
      </p:sp>
    </p:spTree>
    <p:extLst>
      <p:ext uri="{BB962C8B-B14F-4D97-AF65-F5344CB8AC3E}">
        <p14:creationId xmlns:p14="http://schemas.microsoft.com/office/powerpoint/2010/main" val="256963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855" y="578072"/>
            <a:ext cx="11127346" cy="6183336"/>
          </a:xfrm>
        </p:spPr>
        <p:txBody>
          <a:bodyPr/>
          <a:lstStyle/>
          <a:p>
            <a:pPr marL="0" indent="0">
              <a:buNone/>
            </a:pPr>
            <a:endParaRPr lang="fa-IR" sz="2400" b="1" dirty="0">
              <a:solidFill>
                <a:srgbClr val="C00000"/>
              </a:solidFill>
              <a:cs typeface="B Titr" panose="00000700000000000000" pitchFamily="2" charset="-78"/>
            </a:endParaRPr>
          </a:p>
          <a:p>
            <a:pPr marL="0" indent="0">
              <a:buNone/>
            </a:pPr>
            <a:r>
              <a:rPr lang="fa-IR" sz="2400" b="1" dirty="0">
                <a:solidFill>
                  <a:srgbClr val="C00000"/>
                </a:solidFill>
                <a:cs typeface="B Titr" panose="00000700000000000000" pitchFamily="2" charset="-78"/>
              </a:rPr>
              <a:t>نکته:</a:t>
            </a:r>
            <a:r>
              <a:rPr lang="fa-IR" sz="2400" dirty="0">
                <a:solidFill>
                  <a:srgbClr val="C00000"/>
                </a:solidFill>
                <a:cs typeface="B Titr" panose="00000700000000000000" pitchFamily="2" charset="-78"/>
              </a:rPr>
              <a:t> </a:t>
            </a:r>
            <a:r>
              <a:rPr lang="fa-IR" sz="2400" dirty="0">
                <a:cs typeface="B Nazanin" panose="00000400000000000000" pitchFamily="2" charset="-78"/>
              </a:rPr>
              <a:t>حداقل فاصله های جابجایی خاک توسط بلدوزر 8 متر و حداکثر بهینه 100 متر می باشد.</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اجزاء تشکیل دهنده بلدوزر:</a:t>
            </a:r>
            <a:endParaRPr lang="en-US" sz="2400" dirty="0">
              <a:solidFill>
                <a:srgbClr val="C00000"/>
              </a:solidFill>
              <a:cs typeface="B Titr" panose="00000700000000000000" pitchFamily="2" charset="-78"/>
            </a:endParaRPr>
          </a:p>
          <a:p>
            <a:pPr marL="0" indent="0">
              <a:buNone/>
            </a:pPr>
            <a:r>
              <a:rPr lang="fa-IR" sz="2400" dirty="0">
                <a:cs typeface="B Nazanin" panose="00000400000000000000" pitchFamily="2" charset="-78"/>
              </a:rPr>
              <a:t>1- موتور 	2- گیربکس 	     3- توربین	     4- پمپ حرکت	   5- اتاق- کابین راننده</a:t>
            </a:r>
            <a:endParaRPr lang="en-US" sz="2400" dirty="0">
              <a:cs typeface="B Nazanin" panose="00000400000000000000" pitchFamily="2" charset="-78"/>
            </a:endParaRPr>
          </a:p>
          <a:p>
            <a:pPr marL="0" indent="0">
              <a:buNone/>
            </a:pPr>
            <a:r>
              <a:rPr lang="fa-IR" sz="2400" dirty="0">
                <a:cs typeface="B Nazanin" panose="00000400000000000000" pitchFamily="2" charset="-78"/>
              </a:rPr>
              <a:t>6- سیستم هیدرولیک		7- تیغه،	8- کمان تیغه		9- جک های تیغه		 </a:t>
            </a:r>
            <a:endParaRPr lang="en-US" sz="2400" dirty="0">
              <a:cs typeface="B Nazanin" panose="00000400000000000000" pitchFamily="2" charset="-78"/>
            </a:endParaRPr>
          </a:p>
          <a:p>
            <a:pPr marL="0" indent="0">
              <a:buNone/>
            </a:pPr>
            <a:r>
              <a:rPr lang="fa-IR" sz="2400" dirty="0">
                <a:cs typeface="B Nazanin" panose="00000400000000000000" pitchFamily="2" charset="-78"/>
              </a:rPr>
              <a:t>راندمان بلدوزر </a:t>
            </a:r>
            <a:r>
              <a:rPr lang="en-US" sz="2400" dirty="0">
                <a:cs typeface="B Nazanin" panose="00000400000000000000" pitchFamily="2" charset="-78"/>
              </a:rPr>
              <a:t>D155 </a:t>
            </a:r>
            <a:r>
              <a:rPr lang="fa-IR" sz="2400" dirty="0">
                <a:cs typeface="B Nazanin" panose="00000400000000000000" pitchFamily="2" charset="-78"/>
              </a:rPr>
              <a:t>کوماتسو (</a:t>
            </a:r>
            <a:r>
              <a:rPr lang="en-US" sz="2400" dirty="0">
                <a:cs typeface="B Nazanin" panose="00000400000000000000" pitchFamily="2" charset="-78"/>
              </a:rPr>
              <a:t>D8 </a:t>
            </a:r>
            <a:r>
              <a:rPr lang="fa-IR" sz="2400" dirty="0">
                <a:cs typeface="B Nazanin" panose="00000400000000000000" pitchFamily="2" charset="-78"/>
              </a:rPr>
              <a:t>کاتر پیلار) در زمین های نرم حدود </a:t>
            </a:r>
            <a:r>
              <a:rPr lang="en-US" sz="2400" dirty="0">
                <a:cs typeface="B Nazanin" panose="00000400000000000000" pitchFamily="2" charset="-78"/>
              </a:rPr>
              <a:t>m</a:t>
            </a:r>
            <a:r>
              <a:rPr lang="en-US" sz="2400" baseline="30000" dirty="0">
                <a:cs typeface="B Nazanin" panose="00000400000000000000" pitchFamily="2" charset="-78"/>
              </a:rPr>
              <a:t>3</a:t>
            </a:r>
            <a:r>
              <a:rPr lang="fa-IR" sz="2400" dirty="0">
                <a:cs typeface="B Nazanin" panose="00000400000000000000" pitchFamily="2" charset="-78"/>
              </a:rPr>
              <a:t> 1500در روز (10 ساعت) می باشد.</a:t>
            </a:r>
            <a:endParaRPr lang="en-US" sz="2400" dirty="0">
              <a:cs typeface="B Nazanin" panose="00000400000000000000" pitchFamily="2" charset="-78"/>
            </a:endParaRPr>
          </a:p>
          <a:p>
            <a:pPr marL="0" indent="0">
              <a:buNone/>
            </a:pPr>
            <a:r>
              <a:rPr lang="fa-IR" sz="2400" dirty="0">
                <a:cs typeface="B Nazanin" panose="00000400000000000000" pitchFamily="2" charset="-78"/>
              </a:rPr>
              <a:t>در زمین های دج </a:t>
            </a:r>
            <a:r>
              <a:rPr lang="en-US" sz="2400" dirty="0">
                <a:cs typeface="B Nazanin" panose="00000400000000000000" pitchFamily="2" charset="-78"/>
              </a:rPr>
              <a:t>m</a:t>
            </a:r>
            <a:r>
              <a:rPr lang="en-US" sz="2400" baseline="30000" dirty="0">
                <a:cs typeface="B Nazanin" panose="00000400000000000000" pitchFamily="2" charset="-78"/>
              </a:rPr>
              <a:t>3</a:t>
            </a:r>
            <a:r>
              <a:rPr lang="fa-IR" sz="2400" dirty="0">
                <a:cs typeface="B Nazanin" panose="00000400000000000000" pitchFamily="2" charset="-78"/>
              </a:rPr>
              <a:t>900 -600 در زمین های سنگ بلدوزری </a:t>
            </a:r>
            <a:r>
              <a:rPr lang="en-US" sz="2400" dirty="0">
                <a:cs typeface="B Nazanin" panose="00000400000000000000" pitchFamily="2" charset="-78"/>
              </a:rPr>
              <a:t>m</a:t>
            </a:r>
            <a:r>
              <a:rPr lang="en-US" sz="2400" baseline="30000" dirty="0">
                <a:cs typeface="B Nazanin" panose="00000400000000000000" pitchFamily="2" charset="-78"/>
              </a:rPr>
              <a:t>3</a:t>
            </a:r>
            <a:r>
              <a:rPr lang="fa-IR" sz="2400" dirty="0">
                <a:cs typeface="B Nazanin" panose="00000400000000000000" pitchFamily="2" charset="-78"/>
              </a:rPr>
              <a:t>600-400 در روز می باشد.</a:t>
            </a:r>
            <a:endParaRPr lang="en-US" sz="2400" dirty="0">
              <a:cs typeface="B Nazanin" panose="00000400000000000000" pitchFamily="2" charset="-78"/>
            </a:endParaRPr>
          </a:p>
          <a:p>
            <a:pPr marL="0" indent="0">
              <a:buNone/>
            </a:pPr>
            <a:r>
              <a:rPr lang="fa-IR" sz="2400" b="1" dirty="0">
                <a:solidFill>
                  <a:srgbClr val="C00000"/>
                </a:solidFill>
                <a:cs typeface="B Titr" panose="00000700000000000000" pitchFamily="2" charset="-78"/>
              </a:rPr>
              <a:t>تیغه ها: </a:t>
            </a:r>
            <a:r>
              <a:rPr lang="fa-IR" sz="2400" dirty="0">
                <a:cs typeface="B Nazanin" panose="00000400000000000000" pitchFamily="2" charset="-78"/>
              </a:rPr>
              <a:t>مهمترین عامل که در عملکرد بلدوزر تأثیر زیادی دارد نوع تیغه ای است که توسط آن عملیات خاکی صورت می گیرد.</a:t>
            </a:r>
          </a:p>
          <a:p>
            <a:pPr marL="0" indent="0">
              <a:buNone/>
            </a:pPr>
            <a:endParaRPr lang="en-US" sz="2400" dirty="0">
              <a:cs typeface="B Nazanin" panose="00000400000000000000" pitchFamily="2" charset="-78"/>
            </a:endParaRPr>
          </a:p>
          <a:p>
            <a:pPr marL="0" indent="0">
              <a:buNone/>
            </a:pPr>
            <a:endParaRPr lang="fa-IR" dirty="0"/>
          </a:p>
        </p:txBody>
      </p:sp>
      <p:sp>
        <p:nvSpPr>
          <p:cNvPr id="2" name="Slide Number Placeholder 1">
            <a:extLst>
              <a:ext uri="{FF2B5EF4-FFF2-40B4-BE49-F238E27FC236}">
                <a16:creationId xmlns:a16="http://schemas.microsoft.com/office/drawing/2014/main" id="{68526426-CE21-4099-BC96-B347DF579D83}"/>
              </a:ext>
            </a:extLst>
          </p:cNvPr>
          <p:cNvSpPr>
            <a:spLocks noGrp="1"/>
          </p:cNvSpPr>
          <p:nvPr>
            <p:ph type="sldNum" sz="quarter" idx="12"/>
          </p:nvPr>
        </p:nvSpPr>
        <p:spPr/>
        <p:txBody>
          <a:bodyPr/>
          <a:lstStyle/>
          <a:p>
            <a:fld id="{AD7E7958-C94E-4D7B-B427-1FB82E5879DA}" type="slidenum">
              <a:rPr lang="fa-IR" smtClean="0"/>
              <a:pPr/>
              <a:t>9</a:t>
            </a:fld>
            <a:endParaRPr lang="fa-IR"/>
          </a:p>
        </p:txBody>
      </p:sp>
    </p:spTree>
    <p:extLst>
      <p:ext uri="{BB962C8B-B14F-4D97-AF65-F5344CB8AC3E}">
        <p14:creationId xmlns:p14="http://schemas.microsoft.com/office/powerpoint/2010/main" val="263683912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1558</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B Compset</vt:lpstr>
      <vt:lpstr>Calibri</vt:lpstr>
      <vt:lpstr>Cambria Math</vt:lpstr>
      <vt:lpstr>Century Gothic</vt:lpstr>
      <vt:lpstr>IranNastaliq</vt:lpstr>
      <vt:lpstr>Times New Roman</vt:lpstr>
      <vt:lpstr>Wingdings 3</vt:lpstr>
      <vt:lpstr>Wisp</vt:lpstr>
      <vt:lpstr>1_Wisp</vt:lpstr>
      <vt:lpstr>به نام خدا دانشگاه فنی  و حرفه ای زنجان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زمان متغیر: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adiban 2</cp:lastModifiedBy>
  <cp:revision>6</cp:revision>
  <dcterms:created xsi:type="dcterms:W3CDTF">2020-03-14T23:00:19Z</dcterms:created>
  <dcterms:modified xsi:type="dcterms:W3CDTF">2020-03-15T10:38:10Z</dcterms:modified>
</cp:coreProperties>
</file>